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327" r:id="rId4"/>
    <p:sldId id="329" r:id="rId5"/>
    <p:sldId id="328" r:id="rId6"/>
    <p:sldId id="306" r:id="rId7"/>
    <p:sldId id="257" r:id="rId8"/>
    <p:sldId id="258" r:id="rId9"/>
    <p:sldId id="259" r:id="rId10"/>
    <p:sldId id="260" r:id="rId11"/>
    <p:sldId id="261" r:id="rId12"/>
    <p:sldId id="302" r:id="rId13"/>
    <p:sldId id="262" r:id="rId14"/>
    <p:sldId id="263" r:id="rId15"/>
    <p:sldId id="314" r:id="rId16"/>
    <p:sldId id="315" r:id="rId17"/>
    <p:sldId id="316" r:id="rId18"/>
    <p:sldId id="317" r:id="rId19"/>
    <p:sldId id="312" r:id="rId20"/>
    <p:sldId id="321" r:id="rId21"/>
    <p:sldId id="322" r:id="rId22"/>
    <p:sldId id="313" r:id="rId23"/>
    <p:sldId id="318" r:id="rId24"/>
    <p:sldId id="319" r:id="rId25"/>
    <p:sldId id="320" r:id="rId26"/>
    <p:sldId id="324" r:id="rId27"/>
    <p:sldId id="323" r:id="rId28"/>
    <p:sldId id="276" r:id="rId29"/>
    <p:sldId id="278" r:id="rId30"/>
    <p:sldId id="279" r:id="rId31"/>
    <p:sldId id="287" r:id="rId32"/>
    <p:sldId id="281" r:id="rId33"/>
    <p:sldId id="299" r:id="rId34"/>
    <p:sldId id="326" r:id="rId35"/>
    <p:sldId id="289" r:id="rId36"/>
    <p:sldId id="290" r:id="rId37"/>
    <p:sldId id="291" r:id="rId38"/>
    <p:sldId id="311" r:id="rId39"/>
    <p:sldId id="292" r:id="rId40"/>
    <p:sldId id="268" r:id="rId41"/>
    <p:sldId id="272" r:id="rId42"/>
    <p:sldId id="293" r:id="rId43"/>
    <p:sldId id="294" r:id="rId44"/>
    <p:sldId id="297" r:id="rId45"/>
    <p:sldId id="295" r:id="rId46"/>
    <p:sldId id="298" r:id="rId47"/>
    <p:sldId id="300" r:id="rId48"/>
    <p:sldId id="301" r:id="rId49"/>
    <p:sldId id="273" r:id="rId50"/>
    <p:sldId id="274" r:id="rId51"/>
    <p:sldId id="269" r:id="rId52"/>
    <p:sldId id="270" r:id="rId53"/>
    <p:sldId id="271" r:id="rId54"/>
    <p:sldId id="275" r:id="rId55"/>
    <p:sldId id="277" r:id="rId56"/>
    <p:sldId id="325" r:id="rId57"/>
    <p:sldId id="280" r:id="rId58"/>
    <p:sldId id="282" r:id="rId59"/>
    <p:sldId id="285" r:id="rId60"/>
    <p:sldId id="284" r:id="rId61"/>
    <p:sldId id="283" r:id="rId62"/>
    <p:sldId id="288" r:id="rId63"/>
    <p:sldId id="264" r:id="rId64"/>
    <p:sldId id="265" r:id="rId65"/>
    <p:sldId id="266" r:id="rId66"/>
    <p:sldId id="304" r:id="rId67"/>
    <p:sldId id="305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62D140-7422-0147-8226-3F8A4E010D0D}">
          <p14:sldIdLst>
            <p14:sldId id="256"/>
            <p14:sldId id="267"/>
            <p14:sldId id="327"/>
            <p14:sldId id="329"/>
            <p14:sldId id="328"/>
            <p14:sldId id="306"/>
            <p14:sldId id="257"/>
            <p14:sldId id="258"/>
            <p14:sldId id="259"/>
            <p14:sldId id="260"/>
            <p14:sldId id="261"/>
            <p14:sldId id="302"/>
            <p14:sldId id="262"/>
            <p14:sldId id="263"/>
          </p14:sldIdLst>
        </p14:section>
        <p14:section name="Cognitive deficiency" id="{2107BF81-55F4-C94D-B564-A7DB9E57C107}">
          <p14:sldIdLst>
            <p14:sldId id="314"/>
            <p14:sldId id="315"/>
            <p14:sldId id="316"/>
            <p14:sldId id="317"/>
          </p14:sldIdLst>
        </p14:section>
        <p14:section name="Yaoming" id="{2E69D583-2F72-EB4A-946A-0A6950E6FE8B}">
          <p14:sldIdLst>
            <p14:sldId id="312"/>
            <p14:sldId id="321"/>
            <p14:sldId id="322"/>
          </p14:sldIdLst>
        </p14:section>
        <p14:section name="KindneyCancer" id="{DA7848FD-B2F7-3E49-B8E7-572C24E6E88D}">
          <p14:sldIdLst>
            <p14:sldId id="313"/>
            <p14:sldId id="318"/>
            <p14:sldId id="319"/>
            <p14:sldId id="320"/>
          </p14:sldIdLst>
        </p14:section>
        <p14:section name="Tom W" id="{7E738022-4519-0D40-AD06-9A69D0E94B74}">
          <p14:sldIdLst>
            <p14:sldId id="324"/>
            <p14:sldId id="323"/>
          </p14:sldIdLst>
        </p14:section>
        <p14:section name="StatIntroduction" id="{2EA3DD87-EE06-6344-9A86-1B5C0544D4A8}">
          <p14:sldIdLst/>
        </p14:section>
        <p14:section name="DataType" id="{F2F012C8-E7D8-1C43-8BB4-C490061F883C}">
          <p14:sldIdLst>
            <p14:sldId id="276"/>
            <p14:sldId id="278"/>
            <p14:sldId id="279"/>
            <p14:sldId id="287"/>
            <p14:sldId id="281"/>
            <p14:sldId id="299"/>
            <p14:sldId id="326"/>
          </p14:sldIdLst>
        </p14:section>
        <p14:section name="samplesize" id="{F9A0220E-A0E1-E44F-BA55-E3BA320BF287}">
          <p14:sldIdLst>
            <p14:sldId id="289"/>
            <p14:sldId id="290"/>
            <p14:sldId id="291"/>
            <p14:sldId id="311"/>
            <p14:sldId id="292"/>
            <p14:sldId id="268"/>
            <p14:sldId id="272"/>
            <p14:sldId id="293"/>
            <p14:sldId id="294"/>
            <p14:sldId id="297"/>
            <p14:sldId id="295"/>
            <p14:sldId id="298"/>
          </p14:sldIdLst>
        </p14:section>
        <p14:section name="t" id="{2C7EA889-2BD7-D743-A4DA-A3DE54A78EA1}">
          <p14:sldIdLst>
            <p14:sldId id="300"/>
            <p14:sldId id="301"/>
            <p14:sldId id="273"/>
            <p14:sldId id="274"/>
          </p14:sldIdLst>
        </p14:section>
        <p14:section name="Distribution" id="{0A323C15-3EA0-384D-9993-03EE008BBE5E}">
          <p14:sldIdLst>
            <p14:sldId id="269"/>
            <p14:sldId id="270"/>
            <p14:sldId id="271"/>
            <p14:sldId id="275"/>
            <p14:sldId id="277"/>
          </p14:sldIdLst>
        </p14:section>
        <p14:section name="p-value" id="{7BDD3FCE-E177-214C-8450-3C0515EA9608}">
          <p14:sldIdLst>
            <p14:sldId id="325"/>
          </p14:sldIdLst>
        </p14:section>
        <p14:section name="Regression" id="{3B960105-4688-4E47-B89A-60955D4DC1DB}">
          <p14:sldIdLst>
            <p14:sldId id="280"/>
            <p14:sldId id="282"/>
            <p14:sldId id="285"/>
            <p14:sldId id="284"/>
            <p14:sldId id="283"/>
            <p14:sldId id="288"/>
          </p14:sldIdLst>
        </p14:section>
        <p14:section name="Bayes" id="{8085EAA6-FDDA-CA4B-9284-D07640F804C2}">
          <p14:sldIdLst>
            <p14:sldId id="264"/>
            <p14:sldId id="265"/>
            <p14:sldId id="266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GDP</a:t>
            </a:r>
            <a:r>
              <a:rPr lang="zh-CN" altLang="en-US"/>
              <a:t> </a:t>
            </a:r>
            <a:r>
              <a:rPr lang="en-US" altLang="zh-CN"/>
              <a:t>ranking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'GDP ranking'!$B$2:$B$51</c:f>
              <c:strCache>
                <c:ptCount val="50"/>
                <c:pt idx="0">
                  <c:v>United States</c:v>
                </c:pt>
                <c:pt idx="1">
                  <c:v>China</c:v>
                </c:pt>
                <c:pt idx="2">
                  <c:v>Japan</c:v>
                </c:pt>
                <c:pt idx="3">
                  <c:v>Germany</c:v>
                </c:pt>
                <c:pt idx="4">
                  <c:v>India</c:v>
                </c:pt>
                <c:pt idx="5">
                  <c:v>France</c:v>
                </c:pt>
                <c:pt idx="6">
                  <c:v>United Kingdom</c:v>
                </c:pt>
                <c:pt idx="7">
                  <c:v>Italy</c:v>
                </c:pt>
                <c:pt idx="8">
                  <c:v>Brazil</c:v>
                </c:pt>
                <c:pt idx="9">
                  <c:v>Canada</c:v>
                </c:pt>
                <c:pt idx="10">
                  <c:v>Korea</c:v>
                </c:pt>
                <c:pt idx="11">
                  <c:v>Russia</c:v>
                </c:pt>
                <c:pt idx="12">
                  <c:v>Spain</c:v>
                </c:pt>
                <c:pt idx="13">
                  <c:v>Australia</c:v>
                </c:pt>
                <c:pt idx="14">
                  <c:v>Mexico</c:v>
                </c:pt>
                <c:pt idx="15">
                  <c:v>Indonesia</c:v>
                </c:pt>
                <c:pt idx="16">
                  <c:v>Netherlands</c:v>
                </c:pt>
                <c:pt idx="17">
                  <c:v>Saudi Arabia</c:v>
                </c:pt>
                <c:pt idx="18">
                  <c:v>Switzerland</c:v>
                </c:pt>
                <c:pt idx="19">
                  <c:v>Turkey</c:v>
                </c:pt>
                <c:pt idx="20">
                  <c:v>Taiwan Province of China</c:v>
                </c:pt>
                <c:pt idx="21">
                  <c:v>Poland</c:v>
                </c:pt>
                <c:pt idx="22">
                  <c:v>Sweden</c:v>
                </c:pt>
                <c:pt idx="23">
                  <c:v>Belgium</c:v>
                </c:pt>
                <c:pt idx="24">
                  <c:v>Thailand</c:v>
                </c:pt>
                <c:pt idx="25">
                  <c:v>Austria</c:v>
                </c:pt>
                <c:pt idx="26">
                  <c:v>United Arab Emirates</c:v>
                </c:pt>
                <c:pt idx="27">
                  <c:v>Norway</c:v>
                </c:pt>
                <c:pt idx="28">
                  <c:v>Nigeria</c:v>
                </c:pt>
                <c:pt idx="29">
                  <c:v>Argentina</c:v>
                </c:pt>
                <c:pt idx="30">
                  <c:v>South Africa</c:v>
                </c:pt>
                <c:pt idx="31">
                  <c:v>Hong Kong SAR</c:v>
                </c:pt>
                <c:pt idx="32">
                  <c:v>Ireland</c:v>
                </c:pt>
                <c:pt idx="33">
                  <c:v>Israel</c:v>
                </c:pt>
                <c:pt idx="34">
                  <c:v>Malaysia</c:v>
                </c:pt>
                <c:pt idx="35">
                  <c:v>Denmark</c:v>
                </c:pt>
                <c:pt idx="36">
                  <c:v>Singapore</c:v>
                </c:pt>
                <c:pt idx="37">
                  <c:v>Colombia</c:v>
                </c:pt>
                <c:pt idx="38">
                  <c:v>Philippines</c:v>
                </c:pt>
                <c:pt idx="39">
                  <c:v>Islamic Republic of Iran</c:v>
                </c:pt>
                <c:pt idx="40">
                  <c:v>Bangladesh</c:v>
                </c:pt>
                <c:pt idx="41">
                  <c:v>Chile</c:v>
                </c:pt>
                <c:pt idx="42">
                  <c:v>Pakistan</c:v>
                </c:pt>
                <c:pt idx="43">
                  <c:v>Egypt</c:v>
                </c:pt>
                <c:pt idx="44">
                  <c:v>Finland</c:v>
                </c:pt>
                <c:pt idx="45">
                  <c:v>Vietnam</c:v>
                </c:pt>
                <c:pt idx="46">
                  <c:v>Czech Republic</c:v>
                </c:pt>
                <c:pt idx="47">
                  <c:v>Iraq</c:v>
                </c:pt>
                <c:pt idx="48">
                  <c:v>Romania</c:v>
                </c:pt>
                <c:pt idx="49">
                  <c:v>Portugal</c:v>
                </c:pt>
              </c:strCache>
            </c:strRef>
          </c:cat>
          <c:val>
            <c:numRef>
              <c:f>'GDP ranking'!$C$2:$C$51</c:f>
              <c:numCache>
                <c:formatCode>#,##0.00</c:formatCode>
                <c:ptCount val="50"/>
                <c:pt idx="0">
                  <c:v>21482.41</c:v>
                </c:pt>
                <c:pt idx="1">
                  <c:v>14172.2</c:v>
                </c:pt>
                <c:pt idx="2">
                  <c:v>5220.57</c:v>
                </c:pt>
                <c:pt idx="3">
                  <c:v>4117.07</c:v>
                </c:pt>
                <c:pt idx="4">
                  <c:v>2957.72</c:v>
                </c:pt>
                <c:pt idx="5">
                  <c:v>2844.7</c:v>
                </c:pt>
                <c:pt idx="6">
                  <c:v>2809.91</c:v>
                </c:pt>
                <c:pt idx="7">
                  <c:v>2112.8000000000002</c:v>
                </c:pt>
                <c:pt idx="8">
                  <c:v>1929.71</c:v>
                </c:pt>
                <c:pt idx="9">
                  <c:v>1820.36</c:v>
                </c:pt>
                <c:pt idx="10">
                  <c:v>1699.68</c:v>
                </c:pt>
                <c:pt idx="11">
                  <c:v>1649.21</c:v>
                </c:pt>
                <c:pt idx="12">
                  <c:v>1474.12</c:v>
                </c:pt>
                <c:pt idx="13">
                  <c:v>1464.41</c:v>
                </c:pt>
                <c:pt idx="14">
                  <c:v>1242.3900000000001</c:v>
                </c:pt>
                <c:pt idx="15">
                  <c:v>1066.8399999999999</c:v>
                </c:pt>
                <c:pt idx="16" formatCode="General">
                  <c:v>933.18</c:v>
                </c:pt>
                <c:pt idx="17" formatCode="General">
                  <c:v>795.58</c:v>
                </c:pt>
                <c:pt idx="18" formatCode="General">
                  <c:v>731.14</c:v>
                </c:pt>
                <c:pt idx="19" formatCode="General">
                  <c:v>631.16</c:v>
                </c:pt>
                <c:pt idx="20" formatCode="General">
                  <c:v>626.72</c:v>
                </c:pt>
                <c:pt idx="21" formatCode="General">
                  <c:v>581.29</c:v>
                </c:pt>
                <c:pt idx="22" formatCode="General">
                  <c:v>563.24</c:v>
                </c:pt>
                <c:pt idx="23" formatCode="General">
                  <c:v>545.19000000000005</c:v>
                </c:pt>
                <c:pt idx="24" formatCode="General">
                  <c:v>524.25</c:v>
                </c:pt>
                <c:pt idx="25" formatCode="General">
                  <c:v>469.66</c:v>
                </c:pt>
                <c:pt idx="26" formatCode="General">
                  <c:v>455.59</c:v>
                </c:pt>
                <c:pt idx="27" formatCode="General">
                  <c:v>448.46</c:v>
                </c:pt>
                <c:pt idx="28" formatCode="General">
                  <c:v>447.01</c:v>
                </c:pt>
                <c:pt idx="29" formatCode="General">
                  <c:v>408.03</c:v>
                </c:pt>
                <c:pt idx="30" formatCode="General">
                  <c:v>385.53</c:v>
                </c:pt>
                <c:pt idx="31" formatCode="General">
                  <c:v>380.86</c:v>
                </c:pt>
                <c:pt idx="32" formatCode="General">
                  <c:v>379.8</c:v>
                </c:pt>
                <c:pt idx="33" formatCode="General">
                  <c:v>376.13</c:v>
                </c:pt>
                <c:pt idx="34" formatCode="General">
                  <c:v>372.63</c:v>
                </c:pt>
                <c:pt idx="35" formatCode="General">
                  <c:v>362.15</c:v>
                </c:pt>
                <c:pt idx="36" formatCode="General">
                  <c:v>359.62</c:v>
                </c:pt>
                <c:pt idx="37" formatCode="General">
                  <c:v>355.16</c:v>
                </c:pt>
                <c:pt idx="38" formatCode="General">
                  <c:v>354.31</c:v>
                </c:pt>
                <c:pt idx="39" formatCode="General">
                  <c:v>333.6</c:v>
                </c:pt>
                <c:pt idx="40" formatCode="General">
                  <c:v>313.51</c:v>
                </c:pt>
                <c:pt idx="41" formatCode="General">
                  <c:v>305.56</c:v>
                </c:pt>
                <c:pt idx="42" formatCode="General">
                  <c:v>298.31</c:v>
                </c:pt>
                <c:pt idx="43" formatCode="General">
                  <c:v>298.14999999999998</c:v>
                </c:pt>
                <c:pt idx="44" formatCode="General">
                  <c:v>282.01</c:v>
                </c:pt>
                <c:pt idx="45" formatCode="General">
                  <c:v>266.24</c:v>
                </c:pt>
                <c:pt idx="46" formatCode="General">
                  <c:v>264.5</c:v>
                </c:pt>
                <c:pt idx="47" formatCode="General">
                  <c:v>250.07</c:v>
                </c:pt>
                <c:pt idx="48" formatCode="General">
                  <c:v>248.84</c:v>
                </c:pt>
                <c:pt idx="49" formatCode="General">
                  <c:v>242.83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1E-4142-9E04-88328ECC97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5381824"/>
        <c:axId val="1125487040"/>
      </c:barChart>
      <c:catAx>
        <c:axId val="1125381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487040"/>
        <c:crosses val="autoZero"/>
        <c:auto val="1"/>
        <c:lblAlgn val="ctr"/>
        <c:lblOffset val="100"/>
        <c:noMultiLvlLbl val="0"/>
      </c:catAx>
      <c:valAx>
        <c:axId val="1125487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381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'GDP ranking'!$D$1</c:f>
              <c:strCache>
                <c:ptCount val="1"/>
                <c:pt idx="0">
                  <c:v>Share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'GDP ranking'!$B$2:$B$51</c:f>
              <c:strCache>
                <c:ptCount val="50"/>
                <c:pt idx="0">
                  <c:v>United States</c:v>
                </c:pt>
                <c:pt idx="1">
                  <c:v>China</c:v>
                </c:pt>
                <c:pt idx="2">
                  <c:v>Japan</c:v>
                </c:pt>
                <c:pt idx="3">
                  <c:v>Germany</c:v>
                </c:pt>
                <c:pt idx="4">
                  <c:v>India</c:v>
                </c:pt>
                <c:pt idx="5">
                  <c:v>France</c:v>
                </c:pt>
                <c:pt idx="6">
                  <c:v>United Kingdom</c:v>
                </c:pt>
                <c:pt idx="7">
                  <c:v>Italy</c:v>
                </c:pt>
                <c:pt idx="8">
                  <c:v>Brazil</c:v>
                </c:pt>
                <c:pt idx="9">
                  <c:v>Canada</c:v>
                </c:pt>
                <c:pt idx="10">
                  <c:v>Korea</c:v>
                </c:pt>
                <c:pt idx="11">
                  <c:v>Russia</c:v>
                </c:pt>
                <c:pt idx="12">
                  <c:v>Spain</c:v>
                </c:pt>
                <c:pt idx="13">
                  <c:v>Australia</c:v>
                </c:pt>
                <c:pt idx="14">
                  <c:v>Mexico</c:v>
                </c:pt>
                <c:pt idx="15">
                  <c:v>Indonesia</c:v>
                </c:pt>
                <c:pt idx="16">
                  <c:v>Netherlands</c:v>
                </c:pt>
                <c:pt idx="17">
                  <c:v>Saudi Arabia</c:v>
                </c:pt>
                <c:pt idx="18">
                  <c:v>Switzerland</c:v>
                </c:pt>
                <c:pt idx="19">
                  <c:v>Turkey</c:v>
                </c:pt>
                <c:pt idx="20">
                  <c:v>Taiwan Province of China</c:v>
                </c:pt>
                <c:pt idx="21">
                  <c:v>Poland</c:v>
                </c:pt>
                <c:pt idx="22">
                  <c:v>Sweden</c:v>
                </c:pt>
                <c:pt idx="23">
                  <c:v>Belgium</c:v>
                </c:pt>
                <c:pt idx="24">
                  <c:v>Thailand</c:v>
                </c:pt>
                <c:pt idx="25">
                  <c:v>Austria</c:v>
                </c:pt>
                <c:pt idx="26">
                  <c:v>United Arab Emirates</c:v>
                </c:pt>
                <c:pt idx="27">
                  <c:v>Norway</c:v>
                </c:pt>
                <c:pt idx="28">
                  <c:v>Nigeria</c:v>
                </c:pt>
                <c:pt idx="29">
                  <c:v>Argentina</c:v>
                </c:pt>
                <c:pt idx="30">
                  <c:v>South Africa</c:v>
                </c:pt>
                <c:pt idx="31">
                  <c:v>Hong Kong SAR</c:v>
                </c:pt>
                <c:pt idx="32">
                  <c:v>Ireland</c:v>
                </c:pt>
                <c:pt idx="33">
                  <c:v>Israel</c:v>
                </c:pt>
                <c:pt idx="34">
                  <c:v>Malaysia</c:v>
                </c:pt>
                <c:pt idx="35">
                  <c:v>Denmark</c:v>
                </c:pt>
                <c:pt idx="36">
                  <c:v>Singapore</c:v>
                </c:pt>
                <c:pt idx="37">
                  <c:v>Colombia</c:v>
                </c:pt>
                <c:pt idx="38">
                  <c:v>Philippines</c:v>
                </c:pt>
                <c:pt idx="39">
                  <c:v>Islamic Republic of Iran</c:v>
                </c:pt>
                <c:pt idx="40">
                  <c:v>Bangladesh</c:v>
                </c:pt>
                <c:pt idx="41">
                  <c:v>Chile</c:v>
                </c:pt>
                <c:pt idx="42">
                  <c:v>Pakistan</c:v>
                </c:pt>
                <c:pt idx="43">
                  <c:v>Egypt</c:v>
                </c:pt>
                <c:pt idx="44">
                  <c:v>Finland</c:v>
                </c:pt>
                <c:pt idx="45">
                  <c:v>Vietnam</c:v>
                </c:pt>
                <c:pt idx="46">
                  <c:v>Czech Republic</c:v>
                </c:pt>
                <c:pt idx="47">
                  <c:v>Iraq</c:v>
                </c:pt>
                <c:pt idx="48">
                  <c:v>Romania</c:v>
                </c:pt>
                <c:pt idx="49">
                  <c:v>Portugal</c:v>
                </c:pt>
              </c:strCache>
            </c:strRef>
          </c:cat>
          <c:val>
            <c:numRef>
              <c:f>'GDP ranking'!$D$2:$D$51</c:f>
              <c:numCache>
                <c:formatCode>General</c:formatCode>
                <c:ptCount val="50"/>
                <c:pt idx="0">
                  <c:v>24.4</c:v>
                </c:pt>
                <c:pt idx="1">
                  <c:v>16.100000000000001</c:v>
                </c:pt>
                <c:pt idx="2">
                  <c:v>5.93</c:v>
                </c:pt>
                <c:pt idx="3">
                  <c:v>4.67</c:v>
                </c:pt>
                <c:pt idx="4">
                  <c:v>3.36</c:v>
                </c:pt>
                <c:pt idx="5">
                  <c:v>3.23</c:v>
                </c:pt>
                <c:pt idx="6">
                  <c:v>3.19</c:v>
                </c:pt>
                <c:pt idx="7">
                  <c:v>2.4</c:v>
                </c:pt>
                <c:pt idx="8">
                  <c:v>2.19</c:v>
                </c:pt>
                <c:pt idx="9">
                  <c:v>2.0699999999999998</c:v>
                </c:pt>
                <c:pt idx="10">
                  <c:v>1.93</c:v>
                </c:pt>
                <c:pt idx="11">
                  <c:v>1.87</c:v>
                </c:pt>
                <c:pt idx="12">
                  <c:v>1.67</c:v>
                </c:pt>
                <c:pt idx="13">
                  <c:v>1.66</c:v>
                </c:pt>
                <c:pt idx="14">
                  <c:v>1.41</c:v>
                </c:pt>
                <c:pt idx="15">
                  <c:v>1.21</c:v>
                </c:pt>
                <c:pt idx="16">
                  <c:v>1.06</c:v>
                </c:pt>
                <c:pt idx="17">
                  <c:v>0.90300000000000002</c:v>
                </c:pt>
                <c:pt idx="18">
                  <c:v>0.83</c:v>
                </c:pt>
                <c:pt idx="19">
                  <c:v>0.71699999999999997</c:v>
                </c:pt>
                <c:pt idx="20">
                  <c:v>0.71199999999999997</c:v>
                </c:pt>
                <c:pt idx="21">
                  <c:v>0.66</c:v>
                </c:pt>
                <c:pt idx="22">
                  <c:v>0.63900000000000001</c:v>
                </c:pt>
                <c:pt idx="23">
                  <c:v>0.61899999999999999</c:v>
                </c:pt>
                <c:pt idx="24">
                  <c:v>0.59499999999999997</c:v>
                </c:pt>
                <c:pt idx="25">
                  <c:v>0.53300000000000003</c:v>
                </c:pt>
                <c:pt idx="26">
                  <c:v>0.51700000000000002</c:v>
                </c:pt>
                <c:pt idx="27">
                  <c:v>0.50900000000000001</c:v>
                </c:pt>
                <c:pt idx="28">
                  <c:v>0.50800000000000001</c:v>
                </c:pt>
                <c:pt idx="29">
                  <c:v>0.46300000000000002</c:v>
                </c:pt>
                <c:pt idx="30">
                  <c:v>0.438</c:v>
                </c:pt>
                <c:pt idx="31">
                  <c:v>0.432</c:v>
                </c:pt>
                <c:pt idx="32">
                  <c:v>0.43099999999999999</c:v>
                </c:pt>
                <c:pt idx="33">
                  <c:v>0.42699999999999999</c:v>
                </c:pt>
                <c:pt idx="34">
                  <c:v>0.42299999999999999</c:v>
                </c:pt>
                <c:pt idx="35">
                  <c:v>0.41099999999999998</c:v>
                </c:pt>
                <c:pt idx="36">
                  <c:v>0.40799999999999997</c:v>
                </c:pt>
                <c:pt idx="37">
                  <c:v>0.40300000000000002</c:v>
                </c:pt>
                <c:pt idx="38">
                  <c:v>0.40200000000000002</c:v>
                </c:pt>
                <c:pt idx="39">
                  <c:v>0.379</c:v>
                </c:pt>
                <c:pt idx="40">
                  <c:v>0.35599999999999998</c:v>
                </c:pt>
                <c:pt idx="41">
                  <c:v>0.34699999999999998</c:v>
                </c:pt>
                <c:pt idx="42">
                  <c:v>0.33900000000000002</c:v>
                </c:pt>
                <c:pt idx="43">
                  <c:v>0.33800000000000002</c:v>
                </c:pt>
                <c:pt idx="44">
                  <c:v>0.32</c:v>
                </c:pt>
                <c:pt idx="45">
                  <c:v>0.30199999999999999</c:v>
                </c:pt>
                <c:pt idx="46">
                  <c:v>0.3</c:v>
                </c:pt>
                <c:pt idx="47">
                  <c:v>0.28399999999999997</c:v>
                </c:pt>
                <c:pt idx="48">
                  <c:v>0.28299999999999997</c:v>
                </c:pt>
                <c:pt idx="49">
                  <c:v>0.27600000000000002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56-6B47-BBB7-4DC7C478CF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5473168"/>
        <c:axId val="1125475200"/>
      </c:barChart>
      <c:catAx>
        <c:axId val="1125473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475200"/>
        <c:crosses val="autoZero"/>
        <c:auto val="1"/>
        <c:lblAlgn val="ctr"/>
        <c:lblOffset val="100"/>
        <c:noMultiLvlLbl val="0"/>
      </c:catAx>
      <c:valAx>
        <c:axId val="1125475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473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'GDP ranking'!$I$1</c:f>
              <c:strCache>
                <c:ptCount val="1"/>
                <c:pt idx="0">
                  <c:v>GDP (per capita)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'GDP ranking'!$B$2:$B$51</c:f>
              <c:strCache>
                <c:ptCount val="50"/>
                <c:pt idx="0">
                  <c:v>United States</c:v>
                </c:pt>
                <c:pt idx="1">
                  <c:v>China</c:v>
                </c:pt>
                <c:pt idx="2">
                  <c:v>Japan</c:v>
                </c:pt>
                <c:pt idx="3">
                  <c:v>Germany</c:v>
                </c:pt>
                <c:pt idx="4">
                  <c:v>India</c:v>
                </c:pt>
                <c:pt idx="5">
                  <c:v>France</c:v>
                </c:pt>
                <c:pt idx="6">
                  <c:v>United Kingdom</c:v>
                </c:pt>
                <c:pt idx="7">
                  <c:v>Italy</c:v>
                </c:pt>
                <c:pt idx="8">
                  <c:v>Brazil</c:v>
                </c:pt>
                <c:pt idx="9">
                  <c:v>Canada</c:v>
                </c:pt>
                <c:pt idx="10">
                  <c:v>Korea</c:v>
                </c:pt>
                <c:pt idx="11">
                  <c:v>Russia</c:v>
                </c:pt>
                <c:pt idx="12">
                  <c:v>Spain</c:v>
                </c:pt>
                <c:pt idx="13">
                  <c:v>Australia</c:v>
                </c:pt>
                <c:pt idx="14">
                  <c:v>Mexico</c:v>
                </c:pt>
                <c:pt idx="15">
                  <c:v>Indonesia</c:v>
                </c:pt>
                <c:pt idx="16">
                  <c:v>Netherlands</c:v>
                </c:pt>
                <c:pt idx="17">
                  <c:v>Saudi Arabia</c:v>
                </c:pt>
                <c:pt idx="18">
                  <c:v>Switzerland</c:v>
                </c:pt>
                <c:pt idx="19">
                  <c:v>Turkey</c:v>
                </c:pt>
                <c:pt idx="20">
                  <c:v>Taiwan Province of China</c:v>
                </c:pt>
                <c:pt idx="21">
                  <c:v>Poland</c:v>
                </c:pt>
                <c:pt idx="22">
                  <c:v>Sweden</c:v>
                </c:pt>
                <c:pt idx="23">
                  <c:v>Belgium</c:v>
                </c:pt>
                <c:pt idx="24">
                  <c:v>Thailand</c:v>
                </c:pt>
                <c:pt idx="25">
                  <c:v>Austria</c:v>
                </c:pt>
                <c:pt idx="26">
                  <c:v>United Arab Emirates</c:v>
                </c:pt>
                <c:pt idx="27">
                  <c:v>Norway</c:v>
                </c:pt>
                <c:pt idx="28">
                  <c:v>Nigeria</c:v>
                </c:pt>
                <c:pt idx="29">
                  <c:v>Argentina</c:v>
                </c:pt>
                <c:pt idx="30">
                  <c:v>South Africa</c:v>
                </c:pt>
                <c:pt idx="31">
                  <c:v>Hong Kong SAR</c:v>
                </c:pt>
                <c:pt idx="32">
                  <c:v>Ireland</c:v>
                </c:pt>
                <c:pt idx="33">
                  <c:v>Israel</c:v>
                </c:pt>
                <c:pt idx="34">
                  <c:v>Malaysia</c:v>
                </c:pt>
                <c:pt idx="35">
                  <c:v>Denmark</c:v>
                </c:pt>
                <c:pt idx="36">
                  <c:v>Singapore</c:v>
                </c:pt>
                <c:pt idx="37">
                  <c:v>Colombia</c:v>
                </c:pt>
                <c:pt idx="38">
                  <c:v>Philippines</c:v>
                </c:pt>
                <c:pt idx="39">
                  <c:v>Islamic Republic of Iran</c:v>
                </c:pt>
                <c:pt idx="40">
                  <c:v>Bangladesh</c:v>
                </c:pt>
                <c:pt idx="41">
                  <c:v>Chile</c:v>
                </c:pt>
                <c:pt idx="42">
                  <c:v>Pakistan</c:v>
                </c:pt>
                <c:pt idx="43">
                  <c:v>Egypt</c:v>
                </c:pt>
                <c:pt idx="44">
                  <c:v>Finland</c:v>
                </c:pt>
                <c:pt idx="45">
                  <c:v>Vietnam</c:v>
                </c:pt>
                <c:pt idx="46">
                  <c:v>Czech Republic</c:v>
                </c:pt>
                <c:pt idx="47">
                  <c:v>Iraq</c:v>
                </c:pt>
                <c:pt idx="48">
                  <c:v>Romania</c:v>
                </c:pt>
                <c:pt idx="49">
                  <c:v>Portugal</c:v>
                </c:pt>
              </c:strCache>
            </c:strRef>
          </c:cat>
          <c:val>
            <c:numRef>
              <c:f>'GDP ranking'!$I$2:$I$51</c:f>
              <c:numCache>
                <c:formatCode>#,##0</c:formatCode>
                <c:ptCount val="50"/>
                <c:pt idx="0">
                  <c:v>65062</c:v>
                </c:pt>
                <c:pt idx="1">
                  <c:v>10099</c:v>
                </c:pt>
                <c:pt idx="2">
                  <c:v>41418</c:v>
                </c:pt>
                <c:pt idx="3">
                  <c:v>49692</c:v>
                </c:pt>
                <c:pt idx="4">
                  <c:v>2188</c:v>
                </c:pt>
                <c:pt idx="5">
                  <c:v>43500</c:v>
                </c:pt>
                <c:pt idx="6">
                  <c:v>42036</c:v>
                </c:pt>
                <c:pt idx="7">
                  <c:v>34784</c:v>
                </c:pt>
                <c:pt idx="8">
                  <c:v>9160</c:v>
                </c:pt>
                <c:pt idx="9">
                  <c:v>48601</c:v>
                </c:pt>
                <c:pt idx="10">
                  <c:v>32766</c:v>
                </c:pt>
                <c:pt idx="11">
                  <c:v>11461</c:v>
                </c:pt>
                <c:pt idx="12">
                  <c:v>31906</c:v>
                </c:pt>
                <c:pt idx="13">
                  <c:v>57204</c:v>
                </c:pt>
                <c:pt idx="14">
                  <c:v>9866</c:v>
                </c:pt>
                <c:pt idx="15">
                  <c:v>3971</c:v>
                </c:pt>
                <c:pt idx="16">
                  <c:v>54129</c:v>
                </c:pt>
                <c:pt idx="17">
                  <c:v>23491</c:v>
                </c:pt>
                <c:pt idx="18">
                  <c:v>85157</c:v>
                </c:pt>
                <c:pt idx="19">
                  <c:v>7615</c:v>
                </c:pt>
                <c:pt idx="20">
                  <c:v>26518</c:v>
                </c:pt>
                <c:pt idx="21">
                  <c:v>15314</c:v>
                </c:pt>
                <c:pt idx="22">
                  <c:v>54135</c:v>
                </c:pt>
                <c:pt idx="23">
                  <c:v>47532</c:v>
                </c:pt>
                <c:pt idx="24">
                  <c:v>7570</c:v>
                </c:pt>
                <c:pt idx="25">
                  <c:v>52474</c:v>
                </c:pt>
                <c:pt idx="26">
                  <c:v>42384</c:v>
                </c:pt>
                <c:pt idx="27">
                  <c:v>82773</c:v>
                </c:pt>
                <c:pt idx="28">
                  <c:v>2244</c:v>
                </c:pt>
                <c:pt idx="29">
                  <c:v>9055</c:v>
                </c:pt>
                <c:pt idx="30">
                  <c:v>6609</c:v>
                </c:pt>
                <c:pt idx="31">
                  <c:v>50567</c:v>
                </c:pt>
                <c:pt idx="32">
                  <c:v>77160</c:v>
                </c:pt>
                <c:pt idx="33">
                  <c:v>41559</c:v>
                </c:pt>
                <c:pt idx="34">
                  <c:v>11339</c:v>
                </c:pt>
                <c:pt idx="35">
                  <c:v>62041</c:v>
                </c:pt>
                <c:pt idx="36">
                  <c:v>62984</c:v>
                </c:pt>
                <c:pt idx="37">
                  <c:v>7049</c:v>
                </c:pt>
                <c:pt idx="38">
                  <c:v>3246</c:v>
                </c:pt>
                <c:pt idx="39">
                  <c:v>4006</c:v>
                </c:pt>
                <c:pt idx="40">
                  <c:v>1882</c:v>
                </c:pt>
                <c:pt idx="41">
                  <c:v>16277</c:v>
                </c:pt>
                <c:pt idx="42">
                  <c:v>1456</c:v>
                </c:pt>
                <c:pt idx="43">
                  <c:v>3005</c:v>
                </c:pt>
                <c:pt idx="44">
                  <c:v>50879</c:v>
                </c:pt>
                <c:pt idx="45">
                  <c:v>2788</c:v>
                </c:pt>
                <c:pt idx="46">
                  <c:v>24938</c:v>
                </c:pt>
                <c:pt idx="47">
                  <c:v>6117</c:v>
                </c:pt>
                <c:pt idx="48">
                  <c:v>12669</c:v>
                </c:pt>
                <c:pt idx="49">
                  <c:v>23731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E3-8A42-A498-A8DD42E23D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0933024"/>
        <c:axId val="1171053072"/>
      </c:barChart>
      <c:catAx>
        <c:axId val="117093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1053072"/>
        <c:crosses val="autoZero"/>
        <c:auto val="1"/>
        <c:lblAlgn val="ctr"/>
        <c:lblOffset val="100"/>
        <c:noMultiLvlLbl val="0"/>
      </c:catAx>
      <c:valAx>
        <c:axId val="117105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093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Sheet1!$A$2:$A$21</c:f>
              <c:numCache>
                <c:formatCode>General</c:formatCode>
                <c:ptCount val="20"/>
                <c:pt idx="0">
                  <c:v>0.5</c:v>
                </c:pt>
                <c:pt idx="1">
                  <c:v>0.75</c:v>
                </c:pt>
                <c:pt idx="2">
                  <c:v>1</c:v>
                </c:pt>
                <c:pt idx="3">
                  <c:v>1.25</c:v>
                </c:pt>
                <c:pt idx="4">
                  <c:v>1.5</c:v>
                </c:pt>
                <c:pt idx="5">
                  <c:v>1.75</c:v>
                </c:pt>
                <c:pt idx="6">
                  <c:v>1.75</c:v>
                </c:pt>
                <c:pt idx="7">
                  <c:v>2</c:v>
                </c:pt>
                <c:pt idx="8">
                  <c:v>2.25</c:v>
                </c:pt>
                <c:pt idx="9">
                  <c:v>2.5</c:v>
                </c:pt>
                <c:pt idx="10">
                  <c:v>2.75</c:v>
                </c:pt>
                <c:pt idx="11">
                  <c:v>3</c:v>
                </c:pt>
                <c:pt idx="12">
                  <c:v>3.25</c:v>
                </c:pt>
                <c:pt idx="13">
                  <c:v>3.5</c:v>
                </c:pt>
                <c:pt idx="14">
                  <c:v>4</c:v>
                </c:pt>
                <c:pt idx="15">
                  <c:v>4.25</c:v>
                </c:pt>
                <c:pt idx="16">
                  <c:v>4.5</c:v>
                </c:pt>
                <c:pt idx="17">
                  <c:v>4.75</c:v>
                </c:pt>
                <c:pt idx="18">
                  <c:v>5</c:v>
                </c:pt>
                <c:pt idx="19">
                  <c:v>5.5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6F7-2341-AA07-E863958DA7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7255376"/>
        <c:axId val="1167257008"/>
      </c:scatterChart>
      <c:valAx>
        <c:axId val="1167255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Hours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7257008"/>
        <c:crosses val="autoZero"/>
        <c:crossBetween val="midCat"/>
      </c:valAx>
      <c:valAx>
        <c:axId val="1167257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Pass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72553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B9E1-7D2F-0343-B5BC-B7420214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30AC5-2440-484B-894C-A683C5640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EDD5B-3B95-5543-8BC1-F98BE060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75813-2484-2040-9B93-CE529C4A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B53D6-E334-6040-9549-91C3A8F2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7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CC2E-0BC3-814A-8DA7-BBA8BE4A5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BDA20-3E51-B04D-A2E5-9EBE15597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1682C-00D5-C94D-8200-1FD8B48B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E987D-978F-A34B-B5B9-C8D9ABD7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5F7AB-4927-4848-8242-93E4D319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37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A8CBFE-85FA-0340-972E-4D1676890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E5D5F1-AD94-3442-88DF-305E41047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B3F8-13AD-FB49-AF9A-D8888DC10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822C6-568E-AE49-BBBD-5CA6855B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8D775-9856-6D46-BC4D-B7BBF26F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83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5E40-8DB7-0D4D-AB48-854DE8B6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76A1D-B83E-8944-AD06-7E1E6B1F2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4E0EA-1043-F34B-9B1C-333F84D8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7029-2260-3344-ABAB-7C822BE6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3CBC4-960E-F64F-BAD4-CD1DFA0B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14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E80C-139D-2945-B02D-40FBF710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AD0F2-48F3-7343-880C-F787671E7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1F375-47F1-5143-8180-49E97670B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D222E-0F16-2442-9DCF-6987CF6F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F96E2-BE79-4642-A5BD-DBB227AD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433D-6F43-3F46-82C7-851E28654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E294-5B73-5F4A-9303-BD6156DB2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97D27-7DE2-3447-9017-8C7E1E38F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E9E37-DFB4-E74C-B3A7-DCC4079D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2F0FC-64E4-314A-9D5E-65E30991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9278B-EAA5-3E40-BECD-38CF7407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5B7-B101-BF45-BFF4-FA0520C6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99CFC-5935-E845-9C72-8BAF6C68C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7AB4-3FC9-9E4C-9F95-EAACCB6F9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2699D-7BD2-4C47-8BCD-AC89DD2C6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9FB90-2502-9045-8E7B-039937B10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663929-1D9D-2D40-90A4-2441FEBD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AD6CF9-EA5C-C442-8A71-A222E8DA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09443-22F5-F245-808F-D5AE48C3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5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6846-6761-4146-A522-43859028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4CC39-8196-F944-A238-BCD4FB90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682CB-A363-AB4B-B135-563BD7E78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4CACE-8A1D-B74E-8823-0F1E4D5B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7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AD613D-CC40-4241-8947-28F4C024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4A8C2-DA81-BA45-A221-87CE7751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134A1-F652-E341-814E-1AFB44B4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1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13492-8FB6-BD43-AE2A-7185E3BD9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6BD9C-C2D0-544B-A11C-1ED89C09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C6689-69EA-0245-89FA-2611C95C7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31C6-20F6-424C-B042-38A9CBF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CC555-985F-8348-BD7E-792815153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37510-DC97-F245-A53C-1401B2E3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04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8014-B9D7-7F4F-9081-D12ED660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405C2-85B0-EB4C-8B4D-01DBBA5FB8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31B76-CB62-914B-8EEB-061E407E5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770C3-43D7-8346-846D-75448F49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F90E2-CC7E-BC41-97BC-B73D0267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DE49E-C59C-4740-93C9-1EB9FB95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5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C3F4B-0B84-5148-90DA-E8075D927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E6D51-5CCF-1742-AE00-2DF69D40A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5874-495A-FF47-83DA-D43776FAD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E4C89-18EC-F54A-A5E7-B158EA36CDBF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F2C14-CB3F-C04A-A4E9-3D2CAC776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84F58-7379-B94C-A90D-1F779EE61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2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jp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12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hyperlink" Target="http://worldpopulationreview.com/" TargetMode="External"/><Relationship Id="rId5" Type="http://schemas.openxmlformats.org/officeDocument/2006/relationships/image" Target="../media/image27.png"/><Relationship Id="rId15" Type="http://schemas.openxmlformats.org/officeDocument/2006/relationships/image" Target="../media/image36.jp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7" Type="http://schemas.openxmlformats.org/officeDocument/2006/relationships/image" Target="../media/image19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2.emf"/><Relationship Id="rId5" Type="http://schemas.openxmlformats.org/officeDocument/2006/relationships/package" Target="../embeddings/Microsoft_Word_Document2.docx"/><Relationship Id="rId4" Type="http://schemas.openxmlformats.org/officeDocument/2006/relationships/image" Target="../media/image1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3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7" Type="http://schemas.openxmlformats.org/officeDocument/2006/relationships/image" Target="../media/image60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5.jpg"/><Relationship Id="rId4" Type="http://schemas.openxmlformats.org/officeDocument/2006/relationships/image" Target="../media/image6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.docx"/><Relationship Id="rId7" Type="http://schemas.openxmlformats.org/officeDocument/2006/relationships/image" Target="../media/image72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7" Type="http://schemas.openxmlformats.org/officeDocument/2006/relationships/image" Target="../media/image76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8.emf"/><Relationship Id="rId5" Type="http://schemas.openxmlformats.org/officeDocument/2006/relationships/package" Target="../embeddings/Microsoft_Word_Document9.docx"/><Relationship Id="rId4" Type="http://schemas.openxmlformats.org/officeDocument/2006/relationships/image" Target="../media/image80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82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package" Target="../embeddings/Microsoft_Word_Document11.docx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7.emf"/><Relationship Id="rId4" Type="http://schemas.openxmlformats.org/officeDocument/2006/relationships/package" Target="../embeddings/Microsoft_Word_Document12.doc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89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1.jpg"/><Relationship Id="rId7" Type="http://schemas.openxmlformats.org/officeDocument/2006/relationships/image" Target="../media/image130.png"/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9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B72B-CD30-3449-BBF3-DC471EF3C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生物统计基础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AF680-D950-2644-A8EE-58B8CF2767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84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43F2-B1CB-454D-B29B-7A1F0091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James Lind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1716-1794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BB91-A946-C742-8A00-A8E174998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苏格兰医生，海军卫生专家，治疗坏血病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(scurvy)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专家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  <a:t>HMS</a:t>
            </a:r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  <a:t>Salisbury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上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名坏血病船员的治疗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两两配对，分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对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苹果汁，海水，大蒜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芥末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辣根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醋，橘子</a:t>
            </a:r>
            <a: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柠檬</a:t>
            </a:r>
            <a:b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结论：柑橘类获胜！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柠檬类的作用之前已经知道；这个试验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40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年后海军军部才在战舰上配备柠檬汁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pPr marL="0" indent="0">
              <a:buNone/>
            </a:pP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5.20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日，国际临床实验日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3BA78-E5A7-5145-89D6-F86B3CAE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057" y="443706"/>
            <a:ext cx="8636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96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1DEE-57C6-D042-BA88-A05D168F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统计方法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F4417-52D4-6040-B7E6-35341AA6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20世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纪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30年代，美国，Harry 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Gold和Walter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Modell，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建立现代临床药理学学科基础。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创立双盲设计法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1933 Evans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和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Hoyles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第一次使用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安慰剂</a:t>
            </a:r>
            <a:r>
              <a:rPr lang="en-US" altLang="zh-CN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[placebo]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进行药物临床试验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1948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年，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在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BMJ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上发表“链霉素治疗肺结核的随机对照试验”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[Streptomycin treatment of pulmonary tuberculosis, BMJ, 1948, 2:769]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。第一项随机对照试验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[RCT,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randomized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clinical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trail]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1962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， 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发表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临床与预防医学统计方法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Statistical Methods in Clinical and Preventive Medicine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324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0CA9-5BE0-BE43-B104-88A96EF4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药物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随机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试验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设计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</a:t>
            </a:r>
            <a:r>
              <a:rPr lang="en-US" altLang="zh-CN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C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7ED5D-15CB-A94A-B4FD-358F607B0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4845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随机化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(randomization)</a:t>
            </a:r>
            <a:b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分组随机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平行设计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和试验顺序随机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交叉设计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</a:p>
          <a:p>
            <a:endParaRPr lang="en-US" altLang="zh-CN" dirty="0">
              <a:solidFill>
                <a:schemeClr val="accent5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盲法</a:t>
            </a:r>
            <a:r>
              <a:rPr lang="en-US" altLang="zh-CN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(blind)</a:t>
            </a:r>
            <a:br>
              <a:rPr lang="en-US" altLang="zh-CN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双盲、单盲、非盲</a:t>
            </a:r>
            <a:endParaRPr lang="en-US" altLang="zh-CN" dirty="0">
              <a:solidFill>
                <a:schemeClr val="accent5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对照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(control)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安慰剂对照，空白对照，剂量对照，阳性药物对照，外部对照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7422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A15BF-25C7-7F42-B5E4-3574683E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知情同意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书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[consent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form]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6E861-4ACB-DA49-9635-20388848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1906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Upton Sinclair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丛林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报道了芝加哥肉类加工的恶劣环境。美国成立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b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1937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年，美国“磺胺醑剂”事件，导致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107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人死亡。没有药物动物试验。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20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世纪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60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年代，“反应停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[thalidomide]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事件”让世界震惊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导致全世界出现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8000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多个短肢畸形儿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海豹畸形婴儿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，药物对母体安全不一定对胎儿安全。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1962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年通过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食品药品法修正案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不能随意在人身上随意进行药物试验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，临床试验必须通知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，必须征得受试者统一，医生和制药企业必须保留完整的药物临床试验记录。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7714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2655-E4E9-A94F-960A-B3EC2F33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立法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B7215-29CF-B94B-A149-B72D245CC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1948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纽伦堡法典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，二战产物。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1964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年，第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18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界世界医学大会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赫尔辛基宣言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：独立的伦理委员会，研究者对受试者医疗照顾和责任，书面而非口头知情同意书。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1977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年，美国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联邦管理法典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》“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药物临床试验管理规范”（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Good Clinical Practice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GCP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 </a:t>
            </a:r>
            <a:b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1995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年，世界卫生组织发布了，“药物临床试验管理规范指南” （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WHO </a:t>
            </a:r>
            <a:r>
              <a:rPr lang="en-US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guildline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for good clinical practice for trails on pharmaceutical products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WHOGCP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2684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E209-C517-FF46-B260-3AAFD25D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加“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”游戏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2C423-8D95-7E4A-AE72-9D421CF4C46B}"/>
              </a:ext>
            </a:extLst>
          </p:cNvPr>
          <p:cNvSpPr txBox="1"/>
          <p:nvPr/>
        </p:nvSpPr>
        <p:spPr>
          <a:xfrm>
            <a:off x="1114816" y="16906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124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30E8A-9C4C-0344-B68C-49336732A0B7}"/>
              </a:ext>
            </a:extLst>
          </p:cNvPr>
          <p:cNvSpPr txBox="1"/>
          <p:nvPr/>
        </p:nvSpPr>
        <p:spPr>
          <a:xfrm>
            <a:off x="1118992" y="2922412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654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D0CFC-1053-0C41-9235-05061A36D418}"/>
              </a:ext>
            </a:extLst>
          </p:cNvPr>
          <p:cNvSpPr txBox="1"/>
          <p:nvPr/>
        </p:nvSpPr>
        <p:spPr>
          <a:xfrm>
            <a:off x="1121080" y="40267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876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A48B7-064B-F347-A6EB-EE6AF4C79F32}"/>
              </a:ext>
            </a:extLst>
          </p:cNvPr>
          <p:cNvSpPr txBox="1"/>
          <p:nvPr/>
        </p:nvSpPr>
        <p:spPr>
          <a:xfrm>
            <a:off x="4849652" y="168025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235</a:t>
            </a: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0DEBF-5816-BB42-A704-A770D00CE795}"/>
              </a:ext>
            </a:extLst>
          </p:cNvPr>
          <p:cNvSpPr txBox="1"/>
          <p:nvPr/>
        </p:nvSpPr>
        <p:spPr>
          <a:xfrm>
            <a:off x="4853828" y="292450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765</a:t>
            </a:r>
            <a:endParaRPr 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8F00C-691A-DA48-B021-E73AD4CDCE4F}"/>
              </a:ext>
            </a:extLst>
          </p:cNvPr>
          <p:cNvSpPr txBox="1"/>
          <p:nvPr/>
        </p:nvSpPr>
        <p:spPr>
          <a:xfrm>
            <a:off x="4868442" y="399129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987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9159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E209-C517-FF46-B260-3AAFD25D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加“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”游戏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2C423-8D95-7E4A-AE72-9D421CF4C46B}"/>
              </a:ext>
            </a:extLst>
          </p:cNvPr>
          <p:cNvSpPr txBox="1"/>
          <p:nvPr/>
        </p:nvSpPr>
        <p:spPr>
          <a:xfrm>
            <a:off x="1114816" y="16906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2</a:t>
            </a:r>
            <a:r>
              <a:rPr lang="en-US" altLang="zh-CN" sz="4000" dirty="0">
                <a:highlight>
                  <a:srgbClr val="00FF00"/>
                </a:highlight>
              </a:rPr>
              <a:t>1</a:t>
            </a:r>
            <a:r>
              <a:rPr lang="en-US" altLang="zh-CN" sz="4000" dirty="0">
                <a:highlight>
                  <a:srgbClr val="FF00FF"/>
                </a:highlight>
              </a:rPr>
              <a:t>2</a:t>
            </a:r>
            <a:r>
              <a:rPr lang="en-US" altLang="zh-CN" sz="4000" dirty="0">
                <a:highlight>
                  <a:srgbClr val="C0C0C0"/>
                </a:highlight>
              </a:rPr>
              <a:t>4</a:t>
            </a:r>
            <a:endParaRPr lang="en-US" sz="4000" dirty="0">
              <a:highlight>
                <a:srgbClr val="C0C0C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30E8A-9C4C-0344-B68C-49336732A0B7}"/>
              </a:ext>
            </a:extLst>
          </p:cNvPr>
          <p:cNvSpPr txBox="1"/>
          <p:nvPr/>
        </p:nvSpPr>
        <p:spPr>
          <a:xfrm>
            <a:off x="1118992" y="2922412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6</a:t>
            </a:r>
            <a:r>
              <a:rPr lang="en-US" altLang="zh-CN" sz="4000" dirty="0">
                <a:highlight>
                  <a:srgbClr val="00FF00"/>
                </a:highlight>
              </a:rPr>
              <a:t>5</a:t>
            </a:r>
            <a:r>
              <a:rPr lang="en-US" altLang="zh-CN" sz="4000" dirty="0">
                <a:highlight>
                  <a:srgbClr val="FF00FF"/>
                </a:highlight>
              </a:rPr>
              <a:t>3</a:t>
            </a:r>
            <a:r>
              <a:rPr lang="en-US" altLang="zh-CN" sz="4000" dirty="0">
                <a:highlight>
                  <a:srgbClr val="C0C0C0"/>
                </a:highlight>
              </a:rPr>
              <a:t>4</a:t>
            </a:r>
            <a:endParaRPr lang="en-US" sz="4000" dirty="0">
              <a:highlight>
                <a:srgbClr val="C0C0C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D0CFC-1053-0C41-9235-05061A36D418}"/>
              </a:ext>
            </a:extLst>
          </p:cNvPr>
          <p:cNvSpPr txBox="1"/>
          <p:nvPr/>
        </p:nvSpPr>
        <p:spPr>
          <a:xfrm>
            <a:off x="1121080" y="40267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8</a:t>
            </a:r>
            <a:r>
              <a:rPr lang="en-US" altLang="zh-CN" sz="4000" dirty="0">
                <a:highlight>
                  <a:srgbClr val="00FF00"/>
                </a:highlight>
              </a:rPr>
              <a:t>7</a:t>
            </a:r>
            <a:r>
              <a:rPr lang="en-US" altLang="zh-CN" sz="4000" dirty="0">
                <a:highlight>
                  <a:srgbClr val="FF00FF"/>
                </a:highlight>
              </a:rPr>
              <a:t>1</a:t>
            </a:r>
            <a:r>
              <a:rPr lang="en-US" altLang="zh-CN" sz="4000" dirty="0">
                <a:highlight>
                  <a:srgbClr val="C0C0C0"/>
                </a:highlight>
              </a:rPr>
              <a:t>6</a:t>
            </a:r>
            <a:endParaRPr lang="en-US" sz="4000" dirty="0">
              <a:highlight>
                <a:srgbClr val="C0C0C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A48B7-064B-F347-A6EB-EE6AF4C79F32}"/>
              </a:ext>
            </a:extLst>
          </p:cNvPr>
          <p:cNvSpPr txBox="1"/>
          <p:nvPr/>
        </p:nvSpPr>
        <p:spPr>
          <a:xfrm>
            <a:off x="4849652" y="168025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3</a:t>
            </a:r>
            <a:r>
              <a:rPr lang="en-US" altLang="zh-CN" sz="4000" dirty="0">
                <a:highlight>
                  <a:srgbClr val="00FF00"/>
                </a:highlight>
              </a:rPr>
              <a:t>2</a:t>
            </a:r>
            <a:r>
              <a:rPr lang="en-US" altLang="zh-CN" sz="4000" dirty="0">
                <a:highlight>
                  <a:srgbClr val="FF00FF"/>
                </a:highlight>
              </a:rPr>
              <a:t>3</a:t>
            </a:r>
            <a:r>
              <a:rPr lang="en-US" altLang="zh-CN" sz="4000" dirty="0">
                <a:highlight>
                  <a:srgbClr val="C0C0C0"/>
                </a:highlight>
              </a:rPr>
              <a:t>5</a:t>
            </a:r>
            <a:endParaRPr lang="en-US" sz="4000" dirty="0">
              <a:highlight>
                <a:srgbClr val="C0C0C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0DEBF-5816-BB42-A704-A770D00CE795}"/>
              </a:ext>
            </a:extLst>
          </p:cNvPr>
          <p:cNvSpPr txBox="1"/>
          <p:nvPr/>
        </p:nvSpPr>
        <p:spPr>
          <a:xfrm>
            <a:off x="4853828" y="292450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7</a:t>
            </a:r>
            <a:r>
              <a:rPr lang="en-US" altLang="zh-CN" sz="4000" dirty="0">
                <a:highlight>
                  <a:srgbClr val="00FF00"/>
                </a:highlight>
              </a:rPr>
              <a:t>6</a:t>
            </a:r>
            <a:r>
              <a:rPr lang="en-US" altLang="zh-CN" sz="4000" dirty="0">
                <a:highlight>
                  <a:srgbClr val="FF00FF"/>
                </a:highlight>
              </a:rPr>
              <a:t>4</a:t>
            </a:r>
            <a:r>
              <a:rPr lang="en-US" altLang="zh-CN" sz="4000" dirty="0">
                <a:highlight>
                  <a:srgbClr val="C0C0C0"/>
                </a:highlight>
              </a:rPr>
              <a:t>5</a:t>
            </a:r>
            <a:endParaRPr lang="en-US" sz="4000" dirty="0">
              <a:highlight>
                <a:srgbClr val="C0C0C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8F00C-691A-DA48-B021-E73AD4CDCE4F}"/>
              </a:ext>
            </a:extLst>
          </p:cNvPr>
          <p:cNvSpPr txBox="1"/>
          <p:nvPr/>
        </p:nvSpPr>
        <p:spPr>
          <a:xfrm>
            <a:off x="4868442" y="399129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9</a:t>
            </a:r>
            <a:r>
              <a:rPr lang="en-US" altLang="zh-CN" sz="4000" dirty="0">
                <a:highlight>
                  <a:srgbClr val="00FF00"/>
                </a:highlight>
              </a:rPr>
              <a:t>8</a:t>
            </a:r>
            <a:r>
              <a:rPr lang="en-US" altLang="zh-CN" sz="4000" dirty="0">
                <a:highlight>
                  <a:srgbClr val="FF00FF"/>
                </a:highlight>
              </a:rPr>
              <a:t>2</a:t>
            </a:r>
            <a:r>
              <a:rPr lang="en-US" altLang="zh-CN" sz="4000" dirty="0">
                <a:highlight>
                  <a:srgbClr val="C0C0C0"/>
                </a:highlight>
              </a:rPr>
              <a:t>7</a:t>
            </a:r>
            <a:endParaRPr lang="en-US" sz="40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8801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E209-C517-FF46-B260-3AAFD25D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加“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”游戏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2C423-8D95-7E4A-AE72-9D421CF4C46B}"/>
              </a:ext>
            </a:extLst>
          </p:cNvPr>
          <p:cNvSpPr txBox="1"/>
          <p:nvPr/>
        </p:nvSpPr>
        <p:spPr>
          <a:xfrm>
            <a:off x="1114816" y="16906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2</a:t>
            </a:r>
            <a:r>
              <a:rPr lang="en-US" altLang="zh-CN" sz="4000" dirty="0">
                <a:highlight>
                  <a:srgbClr val="00FF00"/>
                </a:highlight>
              </a:rPr>
              <a:t>1</a:t>
            </a:r>
            <a:r>
              <a:rPr lang="en-US" altLang="zh-CN" sz="4000" dirty="0">
                <a:highlight>
                  <a:srgbClr val="FFFF00"/>
                </a:highlight>
              </a:rPr>
              <a:t>2</a:t>
            </a:r>
            <a:r>
              <a:rPr lang="en-US" altLang="zh-CN" sz="4000" dirty="0">
                <a:highlight>
                  <a:srgbClr val="00FFFF"/>
                </a:highlight>
              </a:rPr>
              <a:t>4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30E8A-9C4C-0344-B68C-49336732A0B7}"/>
              </a:ext>
            </a:extLst>
          </p:cNvPr>
          <p:cNvSpPr txBox="1"/>
          <p:nvPr/>
        </p:nvSpPr>
        <p:spPr>
          <a:xfrm>
            <a:off x="1118992" y="2922412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6</a:t>
            </a:r>
            <a:r>
              <a:rPr lang="en-US" altLang="zh-CN" sz="4000" dirty="0">
                <a:highlight>
                  <a:srgbClr val="00FF00"/>
                </a:highlight>
              </a:rPr>
              <a:t>5</a:t>
            </a:r>
            <a:r>
              <a:rPr lang="en-US" altLang="zh-CN" sz="4000" dirty="0">
                <a:highlight>
                  <a:srgbClr val="FFFF00"/>
                </a:highlight>
              </a:rPr>
              <a:t>3</a:t>
            </a:r>
            <a:r>
              <a:rPr lang="en-US" altLang="zh-CN" sz="4000" dirty="0">
                <a:highlight>
                  <a:srgbClr val="00FFFF"/>
                </a:highlight>
              </a:rPr>
              <a:t>4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D0CFC-1053-0C41-9235-05061A36D418}"/>
              </a:ext>
            </a:extLst>
          </p:cNvPr>
          <p:cNvSpPr txBox="1"/>
          <p:nvPr/>
        </p:nvSpPr>
        <p:spPr>
          <a:xfrm>
            <a:off x="1121080" y="40267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6</a:t>
            </a:r>
            <a:r>
              <a:rPr lang="en-US" altLang="zh-CN" sz="4000" dirty="0">
                <a:highlight>
                  <a:srgbClr val="00FF00"/>
                </a:highlight>
              </a:rPr>
              <a:t>7</a:t>
            </a:r>
            <a:r>
              <a:rPr lang="en-US" altLang="zh-CN" sz="4000" dirty="0">
                <a:highlight>
                  <a:srgbClr val="FFFF00"/>
                </a:highlight>
              </a:rPr>
              <a:t>1</a:t>
            </a:r>
            <a:r>
              <a:rPr lang="en-US" altLang="zh-CN" sz="4000" dirty="0">
                <a:highlight>
                  <a:srgbClr val="00FFFF"/>
                </a:highlight>
              </a:rPr>
              <a:t>6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A48B7-064B-F347-A6EB-EE6AF4C79F32}"/>
              </a:ext>
            </a:extLst>
          </p:cNvPr>
          <p:cNvSpPr txBox="1"/>
          <p:nvPr/>
        </p:nvSpPr>
        <p:spPr>
          <a:xfrm>
            <a:off x="4849652" y="168025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4</a:t>
            </a:r>
            <a:r>
              <a:rPr lang="en-US" altLang="zh-CN" sz="4000" dirty="0">
                <a:highlight>
                  <a:srgbClr val="00FF00"/>
                </a:highlight>
              </a:rPr>
              <a:t>3</a:t>
            </a:r>
            <a:r>
              <a:rPr lang="en-US" altLang="zh-CN" sz="4000" dirty="0">
                <a:highlight>
                  <a:srgbClr val="FFFF00"/>
                </a:highlight>
              </a:rPr>
              <a:t>4</a:t>
            </a:r>
            <a:r>
              <a:rPr lang="en-US" altLang="zh-CN" sz="4000" dirty="0">
                <a:highlight>
                  <a:srgbClr val="00FFFF"/>
                </a:highlight>
              </a:rPr>
              <a:t>6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0DEBF-5816-BB42-A704-A770D00CE795}"/>
              </a:ext>
            </a:extLst>
          </p:cNvPr>
          <p:cNvSpPr txBox="1"/>
          <p:nvPr/>
        </p:nvSpPr>
        <p:spPr>
          <a:xfrm>
            <a:off x="4853828" y="292450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8</a:t>
            </a:r>
            <a:r>
              <a:rPr lang="en-US" altLang="zh-CN" sz="4000" dirty="0">
                <a:highlight>
                  <a:srgbClr val="00FF00"/>
                </a:highlight>
              </a:rPr>
              <a:t>7</a:t>
            </a:r>
            <a:r>
              <a:rPr lang="en-US" altLang="zh-CN" sz="4000" dirty="0">
                <a:highlight>
                  <a:srgbClr val="FFFF00"/>
                </a:highlight>
              </a:rPr>
              <a:t>5</a:t>
            </a:r>
            <a:r>
              <a:rPr lang="en-US" altLang="zh-CN" sz="4000" dirty="0">
                <a:highlight>
                  <a:srgbClr val="00FFFF"/>
                </a:highlight>
              </a:rPr>
              <a:t>6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8F00C-691A-DA48-B021-E73AD4CDCE4F}"/>
              </a:ext>
            </a:extLst>
          </p:cNvPr>
          <p:cNvSpPr txBox="1"/>
          <p:nvPr/>
        </p:nvSpPr>
        <p:spPr>
          <a:xfrm>
            <a:off x="4868442" y="399129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8</a:t>
            </a:r>
            <a:r>
              <a:rPr lang="en-US" altLang="zh-CN" sz="4000" dirty="0">
                <a:highlight>
                  <a:srgbClr val="00FF00"/>
                </a:highlight>
              </a:rPr>
              <a:t>9</a:t>
            </a:r>
            <a:r>
              <a:rPr lang="en-US" altLang="zh-CN" sz="4000" dirty="0">
                <a:highlight>
                  <a:srgbClr val="FFFF00"/>
                </a:highlight>
              </a:rPr>
              <a:t>3</a:t>
            </a:r>
            <a:r>
              <a:rPr lang="en-US" altLang="zh-CN" sz="4000" dirty="0">
                <a:highlight>
                  <a:srgbClr val="00FFFF"/>
                </a:highlight>
              </a:rPr>
              <a:t>8</a:t>
            </a:r>
            <a:endParaRPr lang="en-US" sz="4000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6819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E209-C517-FF46-B260-3AAFD25D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加“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”游戏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2C423-8D95-7E4A-AE72-9D421CF4C46B}"/>
              </a:ext>
            </a:extLst>
          </p:cNvPr>
          <p:cNvSpPr txBox="1"/>
          <p:nvPr/>
        </p:nvSpPr>
        <p:spPr>
          <a:xfrm>
            <a:off x="1114816" y="16906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2</a:t>
            </a:r>
            <a:r>
              <a:rPr lang="en-US" altLang="zh-CN" sz="4000" dirty="0">
                <a:highlight>
                  <a:srgbClr val="00FF00"/>
                </a:highlight>
              </a:rPr>
              <a:t>1</a:t>
            </a:r>
            <a:r>
              <a:rPr lang="en-US" altLang="zh-CN" sz="4000" dirty="0">
                <a:highlight>
                  <a:srgbClr val="FFFF00"/>
                </a:highlight>
              </a:rPr>
              <a:t>2</a:t>
            </a:r>
            <a:r>
              <a:rPr lang="en-US" altLang="zh-CN" sz="4000" dirty="0">
                <a:highlight>
                  <a:srgbClr val="00FFFF"/>
                </a:highlight>
              </a:rPr>
              <a:t>4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30E8A-9C4C-0344-B68C-49336732A0B7}"/>
              </a:ext>
            </a:extLst>
          </p:cNvPr>
          <p:cNvSpPr txBox="1"/>
          <p:nvPr/>
        </p:nvSpPr>
        <p:spPr>
          <a:xfrm>
            <a:off x="1118992" y="2922412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6</a:t>
            </a:r>
            <a:r>
              <a:rPr lang="en-US" altLang="zh-CN" sz="4000" dirty="0">
                <a:highlight>
                  <a:srgbClr val="00FF00"/>
                </a:highlight>
              </a:rPr>
              <a:t>5</a:t>
            </a:r>
            <a:r>
              <a:rPr lang="en-US" altLang="zh-CN" sz="4000" dirty="0">
                <a:highlight>
                  <a:srgbClr val="FFFF00"/>
                </a:highlight>
              </a:rPr>
              <a:t>3</a:t>
            </a:r>
            <a:r>
              <a:rPr lang="en-US" altLang="zh-CN" sz="4000" dirty="0">
                <a:highlight>
                  <a:srgbClr val="00FFFF"/>
                </a:highlight>
              </a:rPr>
              <a:t>4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D0CFC-1053-0C41-9235-05061A36D418}"/>
              </a:ext>
            </a:extLst>
          </p:cNvPr>
          <p:cNvSpPr txBox="1"/>
          <p:nvPr/>
        </p:nvSpPr>
        <p:spPr>
          <a:xfrm>
            <a:off x="1121080" y="40267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6</a:t>
            </a:r>
            <a:r>
              <a:rPr lang="en-US" altLang="zh-CN" sz="4000" dirty="0">
                <a:highlight>
                  <a:srgbClr val="00FF00"/>
                </a:highlight>
              </a:rPr>
              <a:t>7</a:t>
            </a:r>
            <a:r>
              <a:rPr lang="en-US" altLang="zh-CN" sz="4000" dirty="0">
                <a:highlight>
                  <a:srgbClr val="FFFF00"/>
                </a:highlight>
              </a:rPr>
              <a:t>1</a:t>
            </a:r>
            <a:r>
              <a:rPr lang="en-US" altLang="zh-CN" sz="4000" dirty="0">
                <a:highlight>
                  <a:srgbClr val="00FFFF"/>
                </a:highlight>
              </a:rPr>
              <a:t>6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A48B7-064B-F347-A6EB-EE6AF4C79F32}"/>
              </a:ext>
            </a:extLst>
          </p:cNvPr>
          <p:cNvSpPr txBox="1"/>
          <p:nvPr/>
        </p:nvSpPr>
        <p:spPr>
          <a:xfrm>
            <a:off x="4849652" y="168025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5</a:t>
            </a:r>
            <a:r>
              <a:rPr lang="en-US" altLang="zh-CN" sz="4000" dirty="0">
                <a:highlight>
                  <a:srgbClr val="00FF00"/>
                </a:highlight>
              </a:rPr>
              <a:t>4</a:t>
            </a:r>
            <a:r>
              <a:rPr lang="en-US" altLang="zh-CN" sz="4000" dirty="0">
                <a:highlight>
                  <a:srgbClr val="FFFF00"/>
                </a:highlight>
              </a:rPr>
              <a:t>5</a:t>
            </a:r>
            <a:r>
              <a:rPr lang="en-US" altLang="zh-CN" sz="4000" dirty="0">
                <a:highlight>
                  <a:srgbClr val="00FFFF"/>
                </a:highlight>
              </a:rPr>
              <a:t>7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0DEBF-5816-BB42-A704-A770D00CE795}"/>
              </a:ext>
            </a:extLst>
          </p:cNvPr>
          <p:cNvSpPr txBox="1"/>
          <p:nvPr/>
        </p:nvSpPr>
        <p:spPr>
          <a:xfrm>
            <a:off x="4853828" y="292450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9</a:t>
            </a:r>
            <a:r>
              <a:rPr lang="en-US" altLang="zh-CN" sz="4000" dirty="0">
                <a:highlight>
                  <a:srgbClr val="00FF00"/>
                </a:highlight>
              </a:rPr>
              <a:t>8</a:t>
            </a:r>
            <a:r>
              <a:rPr lang="en-US" altLang="zh-CN" sz="4000" dirty="0">
                <a:highlight>
                  <a:srgbClr val="FFFF00"/>
                </a:highlight>
              </a:rPr>
              <a:t>6</a:t>
            </a:r>
            <a:r>
              <a:rPr lang="en-US" altLang="zh-CN" sz="4000" dirty="0">
                <a:highlight>
                  <a:srgbClr val="00FFFF"/>
                </a:highlight>
              </a:rPr>
              <a:t>7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8F00C-691A-DA48-B021-E73AD4CDCE4F}"/>
              </a:ext>
            </a:extLst>
          </p:cNvPr>
          <p:cNvSpPr txBox="1"/>
          <p:nvPr/>
        </p:nvSpPr>
        <p:spPr>
          <a:xfrm>
            <a:off x="4868442" y="399129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9</a:t>
            </a:r>
            <a:r>
              <a:rPr lang="en-US" altLang="zh-CN" sz="4000" dirty="0">
                <a:highlight>
                  <a:srgbClr val="00FF00"/>
                </a:highlight>
              </a:rPr>
              <a:t>0</a:t>
            </a:r>
            <a:r>
              <a:rPr lang="en-US" altLang="zh-CN" sz="4000" dirty="0">
                <a:highlight>
                  <a:srgbClr val="FFFF00"/>
                </a:highlight>
              </a:rPr>
              <a:t>4</a:t>
            </a:r>
            <a:r>
              <a:rPr lang="en-US" altLang="zh-CN" sz="4000" dirty="0">
                <a:highlight>
                  <a:srgbClr val="00FFFF"/>
                </a:highlight>
              </a:rPr>
              <a:t>9</a:t>
            </a:r>
            <a:endParaRPr lang="en-US" sz="4000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9505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D3C06-F19D-534F-AED5-8DDABD01B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姚明有多特殊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?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A2D22-8D69-024C-9D50-E5A7C0300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27" y="1797372"/>
            <a:ext cx="328134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4AC7B8-7FF9-1346-AC60-923423BBD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266" y="3116433"/>
            <a:ext cx="804334" cy="930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1C00D0-D8E4-9840-95AE-7947D6F61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0" y="1678517"/>
            <a:ext cx="878416" cy="8784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D933AA-38EB-A847-8159-A37EBD459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678" y="4449158"/>
            <a:ext cx="878416" cy="1016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D15236-7596-4342-83A7-A79BDBF11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743" y="1678517"/>
            <a:ext cx="878416" cy="8784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BB860C-57F6-1D41-89DE-6B3A023F1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6958" y="3023930"/>
            <a:ext cx="984986" cy="11247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B0FAF9-D0BC-0548-978E-28CF4861358A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1862666" y="2117725"/>
            <a:ext cx="1090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CB0E7C-773E-E447-A99E-0D2B98D78A57}"/>
              </a:ext>
            </a:extLst>
          </p:cNvPr>
          <p:cNvCxnSpPr/>
          <p:nvPr/>
        </p:nvCxnSpPr>
        <p:spPr>
          <a:xfrm>
            <a:off x="2407704" y="2117725"/>
            <a:ext cx="0" cy="855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E088744-EB2D-3746-AF14-476DA40E7E06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 flipV="1">
            <a:off x="2901944" y="3581750"/>
            <a:ext cx="1729322" cy="4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0CF028-D030-7A49-BFA0-682AE2CF21E6}"/>
              </a:ext>
            </a:extLst>
          </p:cNvPr>
          <p:cNvCxnSpPr/>
          <p:nvPr/>
        </p:nvCxnSpPr>
        <p:spPr>
          <a:xfrm>
            <a:off x="3779305" y="3590923"/>
            <a:ext cx="0" cy="855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AEAB10-631F-8D44-9334-22D3187D8B87}"/>
              </a:ext>
            </a:extLst>
          </p:cNvPr>
          <p:cNvSpPr txBox="1"/>
          <p:nvPr/>
        </p:nvSpPr>
        <p:spPr>
          <a:xfrm>
            <a:off x="984250" y="2573869"/>
            <a:ext cx="8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2.08m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357EC-B9FD-1544-9FE2-C4DA1DCFC117}"/>
              </a:ext>
            </a:extLst>
          </p:cNvPr>
          <p:cNvSpPr txBox="1"/>
          <p:nvPr/>
        </p:nvSpPr>
        <p:spPr>
          <a:xfrm>
            <a:off x="2982380" y="2590805"/>
            <a:ext cx="8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1.88m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FC4721-FCCD-644E-8213-F6F85D876DC2}"/>
              </a:ext>
            </a:extLst>
          </p:cNvPr>
          <p:cNvSpPr txBox="1"/>
          <p:nvPr/>
        </p:nvSpPr>
        <p:spPr>
          <a:xfrm>
            <a:off x="2017180" y="4216399"/>
            <a:ext cx="8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2.26m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5FD57D-872F-0D4D-9DAF-6BEA3C115135}"/>
              </a:ext>
            </a:extLst>
          </p:cNvPr>
          <p:cNvSpPr txBox="1"/>
          <p:nvPr/>
        </p:nvSpPr>
        <p:spPr>
          <a:xfrm>
            <a:off x="4675713" y="4216401"/>
            <a:ext cx="8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1.90m</a:t>
            </a:r>
          </a:p>
        </p:txBody>
      </p:sp>
    </p:spTree>
    <p:extLst>
      <p:ext uri="{BB962C8B-B14F-4D97-AF65-F5344CB8AC3E}">
        <p14:creationId xmlns:p14="http://schemas.microsoft.com/office/powerpoint/2010/main" val="1388844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B881-14FE-F942-A3E8-A37EA294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课程目的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E9A7D-E3E4-2741-9A77-3EF0DC979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9866" cy="4351338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数据描述</a:t>
            </a: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数据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（连续，二叉，分类，时序）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图像表示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描述数据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相关</a:t>
            </a:r>
            <a:endParaRPr lang="en-US" altLang="zh-CN" sz="14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基础统计</a:t>
            </a: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方差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[confident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interval]|</a:t>
            </a:r>
            <a:r>
              <a:rPr lang="en-US" altLang="zh-CN" sz="14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p-value</a:t>
            </a:r>
          </a:p>
          <a:p>
            <a:endParaRPr lang="en-US" sz="18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统计检验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400" i="1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-test[</a:t>
            </a:r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两样本</a:t>
            </a:r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</a:p>
          <a:p>
            <a:endParaRPr 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试验设计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随机区组设计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|RCT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randomized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clinical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trial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912233-6F69-AD4F-8ECE-17CF2D95B21C}"/>
              </a:ext>
            </a:extLst>
          </p:cNvPr>
          <p:cNvSpPr txBox="1">
            <a:spLocks/>
          </p:cNvSpPr>
          <p:nvPr/>
        </p:nvSpPr>
        <p:spPr>
          <a:xfrm>
            <a:off x="6539618" y="1827713"/>
            <a:ext cx="5449866" cy="4351338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ANOVA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altLang="zh-CN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ANalysis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Of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VAriance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多样本的差异检验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endParaRPr lang="en-US" sz="14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回归分析</a:t>
            </a:r>
            <a:r>
              <a:rPr lang="en-US" altLang="zh-CN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[regression</a:t>
            </a:r>
            <a:r>
              <a:rPr lang="zh-CN" altLang="en-US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analysis]</a:t>
            </a: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截距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回归参数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多元回归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Logistic</a:t>
            </a:r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regression</a:t>
            </a:r>
          </a:p>
          <a:p>
            <a:r>
              <a:rPr lang="en-US" altLang="zh-CN" sz="1400" dirty="0" err="1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Odds</a:t>
            </a:r>
            <a:r>
              <a:rPr lang="en-US" altLang="zh-CN" sz="1400" dirty="0" err="1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Odds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ratio</a:t>
            </a:r>
            <a:r>
              <a:rPr lang="en-US" altLang="zh-CN" sz="1400" dirty="0" err="1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 err="1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logit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生存分析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Time-event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KM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5005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F6F9-FF1F-824A-9546-9BBCEDE0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中国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E257E-BBDA-1D45-A287-99763FD69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B0F9000-F797-1A4C-B922-B18C1C3D6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26" y="1867429"/>
            <a:ext cx="3221611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3655FC-CF67-6B4D-BC3A-9CF1DF62663A}"/>
              </a:ext>
            </a:extLst>
          </p:cNvPr>
          <p:cNvSpPr txBox="1"/>
          <p:nvPr/>
        </p:nvSpPr>
        <p:spPr>
          <a:xfrm>
            <a:off x="5740399" y="2573867"/>
            <a:ext cx="362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成年男性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1.68m+/-7cm</a:t>
            </a: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成年女性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1.57m+/-7cm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2248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0D4F-EC66-BE46-8946-4FD43753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荷兰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7BD2E3-825E-1845-A85F-0645AEFF9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465" y="1520828"/>
            <a:ext cx="870267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A5F94-AF6B-E246-840C-440B12D8B736}"/>
              </a:ext>
            </a:extLst>
          </p:cNvPr>
          <p:cNvSpPr txBox="1"/>
          <p:nvPr/>
        </p:nvSpPr>
        <p:spPr>
          <a:xfrm>
            <a:off x="9872134" y="2774421"/>
            <a:ext cx="127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男性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1.84</a:t>
            </a: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女性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1.69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560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8967-7668-8C4F-A79F-B5BB1A62A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肾癌调查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E38D7-41B1-3440-9FAE-5DABF1344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16" y="1423097"/>
            <a:ext cx="6949541" cy="4401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45C4DF-ED5A-CA41-859E-439C1FE11A69}"/>
              </a:ext>
            </a:extLst>
          </p:cNvPr>
          <p:cNvSpPr txBox="1"/>
          <p:nvPr/>
        </p:nvSpPr>
        <p:spPr>
          <a:xfrm>
            <a:off x="8760765" y="1778696"/>
            <a:ext cx="3013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本例来自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《Thinking,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Fast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and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Slow》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第十章 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The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law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of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small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number</a:t>
            </a:r>
            <a:endParaRPr lang="en-US" i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5576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EA82-5B12-1947-AE56-AB286B9D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面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BA1E-0D3D-B643-9F92-0139CBFA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6642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美国通过调查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3141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个郡，发现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肾癌发生率</a:t>
            </a:r>
            <a:r>
              <a:rPr lang="zh-CN" altLang="en-US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最低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的地区有如下特征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地处偏远，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人口稀少，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传统上是共和党选区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4081EE-D133-EA42-B3EF-E89BA4815F4E}"/>
              </a:ext>
            </a:extLst>
          </p:cNvPr>
          <p:cNvSpPr txBox="1">
            <a:spLocks/>
          </p:cNvSpPr>
          <p:nvPr/>
        </p:nvSpPr>
        <p:spPr>
          <a:xfrm>
            <a:off x="838201" y="4314825"/>
            <a:ext cx="10515600" cy="21780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流行病学家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得出如下结论：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偏远的确水源干净且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少有空气污染、水源污染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食物无添加剂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此等人间仙境，岂有肾癌容身之理！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0424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EA82-5B12-1947-AE56-AB286B9D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B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面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BA1E-0D3D-B643-9F92-0139CBFA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6642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美国通过调查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3141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个郡，发现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肾癌发生率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最高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的地区有如下特征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地处偏远，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人口稀少，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传统上是共和党选区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4081EE-D133-EA42-B3EF-E89BA4815F4E}"/>
              </a:ext>
            </a:extLst>
          </p:cNvPr>
          <p:cNvSpPr txBox="1">
            <a:spLocks/>
          </p:cNvSpPr>
          <p:nvPr/>
        </p:nvSpPr>
        <p:spPr>
          <a:xfrm>
            <a:off x="838201" y="4314825"/>
            <a:ext cx="10515600" cy="2178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流行病学家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B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得出如下结论：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偏远地区，经济差，缺医少药！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高脂肪饮食！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饮酒吸烟过度！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焉有不患肾癌之理！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7607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EA82-5B12-1947-AE56-AB286B9D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肾癌调查：小样本导致的极端观察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BA1E-0D3D-B643-9F92-0139CBFA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664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共同特征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地处偏远，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人口稀少，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传统上是共和党选区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2167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D5391-5318-6B40-BB1E-C0D50111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17C3A-B78D-C649-9F6C-ED7D5AD21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44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2FD59-76EA-B447-8FC4-659CE06B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466E8-D73C-A749-8BEF-860835507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31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8F0A7-140A-AE4E-8CF6-A4785F88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数据类型：离散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vs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连续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3258-C706-6642-8251-5965D5623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4945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身高</a:t>
            </a:r>
            <a:endParaRPr lang="en-US" altLang="zh-CN" sz="20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性别</a:t>
            </a:r>
            <a:endParaRPr lang="en-US" altLang="zh-CN" sz="20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出生地、民族、宗教信仰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英语水平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抛十次硬币，出现正面的数量</a:t>
            </a:r>
            <a:endParaRPr lang="en-US" altLang="zh-CN" sz="20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80008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汽车站的等车的人数</a:t>
            </a:r>
            <a:endParaRPr lang="en-US" altLang="zh-CN" sz="2000" dirty="0">
              <a:solidFill>
                <a:schemeClr val="bg1"/>
              </a:solidFill>
              <a:highlight>
                <a:srgbClr val="80008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测量误差</a:t>
            </a:r>
            <a:endParaRPr lang="en-US" altLang="zh-CN" sz="2000" dirty="0">
              <a:solidFill>
                <a:schemeClr val="bg1"/>
              </a:solidFill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B44CF2-04A4-B44A-92D7-B42FE9508C89}"/>
              </a:ext>
            </a:extLst>
          </p:cNvPr>
          <p:cNvSpPr txBox="1">
            <a:spLocks/>
          </p:cNvSpPr>
          <p:nvPr/>
        </p:nvSpPr>
        <p:spPr>
          <a:xfrm>
            <a:off x="6326676" y="1840239"/>
            <a:ext cx="428494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连续，正态分布</a:t>
            </a:r>
            <a:endParaRPr lang="en-US" altLang="zh-CN" sz="20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离散，伯努利分布</a:t>
            </a:r>
            <a:endParaRPr lang="en-US" altLang="zh-CN" sz="20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离散，分类无级别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离散，分类有级别</a:t>
            </a:r>
            <a:endParaRPr lang="en-US" altLang="zh-CN" sz="20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endParaRPr lang="en-US" altLang="zh-CN" sz="20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80008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泊松分布</a:t>
            </a:r>
            <a:endParaRPr lang="en-US" altLang="zh-CN" sz="2000" dirty="0">
              <a:solidFill>
                <a:schemeClr val="bg1"/>
              </a:solidFill>
              <a:highlight>
                <a:srgbClr val="80008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endParaRPr lang="en-US" altLang="zh-CN" sz="2000" dirty="0">
              <a:solidFill>
                <a:schemeClr val="bg1"/>
              </a:solidFill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9EF14D-DAC7-284F-94D8-0F5E0892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823" y="2506662"/>
            <a:ext cx="32216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91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8E8D-6A63-B945-9739-442E73ED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人口数据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442B7-9D41-A545-A08B-7F463E803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064000" cy="280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3EE4D-CB66-084A-A867-99B5B1318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912" y="440176"/>
            <a:ext cx="6032500" cy="26543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6B2ED-5106-0D41-B234-61DC04838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873" y="3233022"/>
            <a:ext cx="6015539" cy="310176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7046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7E47-D831-A141-80FA-E9D0FF45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试验设计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F3801-A6C7-DC4F-BB01-55C6C3284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可测：用一种客观的方式可以计量</a:t>
            </a:r>
            <a:b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有点热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vs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33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度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有点闷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vs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湿度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90%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（杭州平均湿度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70%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可信：大家可以接受</a:t>
            </a:r>
            <a:b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黄金作为货币可靠？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比特币作为货币可靠？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土豆作为货币可靠？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可重复：具有稳定性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太阳照常升起。。。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5864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3119-AF14-B34A-B237-441655F8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4" y="26923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人口年龄结构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3C8C7B-E702-7A44-8A77-48C96FE3A977}"/>
              </a:ext>
            </a:extLst>
          </p:cNvPr>
          <p:cNvGrpSpPr/>
          <p:nvPr/>
        </p:nvGrpSpPr>
        <p:grpSpPr>
          <a:xfrm>
            <a:off x="4407589" y="321735"/>
            <a:ext cx="7282696" cy="1971307"/>
            <a:chOff x="4407589" y="16941"/>
            <a:chExt cx="7282696" cy="19713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4E3B6C-4100-DD48-A76F-A614E8910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7589" y="16941"/>
              <a:ext cx="2225675" cy="19367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D3ED7E9-EBC3-C04F-8CCA-6DB0D0D34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2442" y="38798"/>
              <a:ext cx="2225675" cy="19494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415D20-5CBB-B448-A19E-1BA0E90F0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435" y="41494"/>
              <a:ext cx="2228850" cy="1930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51E1F6-F2AC-704B-8AC4-46EA5BBFD267}"/>
              </a:ext>
            </a:extLst>
          </p:cNvPr>
          <p:cNvGrpSpPr/>
          <p:nvPr/>
        </p:nvGrpSpPr>
        <p:grpSpPr>
          <a:xfrm>
            <a:off x="4420366" y="2256575"/>
            <a:ext cx="7276775" cy="1967838"/>
            <a:chOff x="4420366" y="2256575"/>
            <a:chExt cx="7276775" cy="196783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632173-1464-4744-A724-8110EABC1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0366" y="2256575"/>
              <a:ext cx="2225675" cy="19399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93AF4DE-D3B8-7342-B833-B09D06BBC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77816" y="2287663"/>
              <a:ext cx="2219325" cy="193675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99147C9-5D5A-B142-8302-39FF300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87587" y="2267753"/>
              <a:ext cx="2228850" cy="1930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D6C2F64-9E89-8E40-9432-D0AFEB834F54}"/>
              </a:ext>
            </a:extLst>
          </p:cNvPr>
          <p:cNvGrpSpPr/>
          <p:nvPr/>
        </p:nvGrpSpPr>
        <p:grpSpPr>
          <a:xfrm>
            <a:off x="4441905" y="4247620"/>
            <a:ext cx="7281503" cy="1942629"/>
            <a:chOff x="4441905" y="4450816"/>
            <a:chExt cx="7281503" cy="19426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EB1E81-B4FA-4A47-A2B5-0673F832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94558" y="4456695"/>
              <a:ext cx="2228850" cy="19367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7925C06-66F8-5D48-8FE5-6A8986FDF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1905" y="4476216"/>
              <a:ext cx="2216150" cy="1911350"/>
            </a:xfrm>
            <a:prstGeom prst="rect">
              <a:avLst/>
            </a:prstGeom>
          </p:spPr>
        </p:pic>
        <p:pic>
          <p:nvPicPr>
            <p:cNvPr id="24" name="Picture 23" descr="Iraq">
              <a:extLst>
                <a:ext uri="{FF2B5EF4-FFF2-40B4-BE49-F238E27FC236}">
                  <a16:creationId xmlns:a16="http://schemas.microsoft.com/office/drawing/2014/main" id="{D6AFE456-F80B-5A46-A5FA-755F97522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95747" y="4450816"/>
              <a:ext cx="2228850" cy="193675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5BA95A1-7A80-6440-8E64-741C5D5DD179}"/>
              </a:ext>
            </a:extLst>
          </p:cNvPr>
          <p:cNvSpPr txBox="1"/>
          <p:nvPr/>
        </p:nvSpPr>
        <p:spPr>
          <a:xfrm>
            <a:off x="81500" y="2590800"/>
            <a:ext cx="41773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		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中国，日本，韩国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AU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		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美国，德国，法国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苏丹，坦桑尼亚，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印度，伊拉克，埃塞俄比亚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1400" dirty="0">
                <a:hlinkClick r:id="rId11"/>
              </a:rPr>
              <a:t>http://worldpopulationreview.com/</a:t>
            </a:r>
            <a:endParaRPr lang="en-US" sz="14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3F8EE4-84A4-944F-8E7E-2FA9C6CB1EEC}"/>
              </a:ext>
            </a:extLst>
          </p:cNvPr>
          <p:cNvGrpSpPr/>
          <p:nvPr/>
        </p:nvGrpSpPr>
        <p:grpSpPr>
          <a:xfrm>
            <a:off x="70416" y="4194954"/>
            <a:ext cx="4389389" cy="1939925"/>
            <a:chOff x="70416" y="4194954"/>
            <a:chExt cx="4389389" cy="1939925"/>
          </a:xfrm>
          <a:noFill/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6CE2834-1D7C-FC46-B207-56E57A5A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416" y="4198945"/>
              <a:ext cx="2232025" cy="193357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1040C6-74F1-4644-B727-552385D97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18255" y="4194954"/>
              <a:ext cx="2241550" cy="193992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D8AC121-8559-F647-A5CC-C7AE3BB3740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4858" y="1573430"/>
            <a:ext cx="977900" cy="66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04016C-B1EB-B14C-80A2-4A1B99D0D7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03720" y="4521897"/>
            <a:ext cx="688279" cy="155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28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CE12F1D-AE50-BF4F-AB31-2E3C0DE7EE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7535919"/>
              </p:ext>
            </p:extLst>
          </p:nvPr>
        </p:nvGraphicFramePr>
        <p:xfrm>
          <a:off x="638002" y="95558"/>
          <a:ext cx="9368599" cy="2109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CB8F46E-8D8D-F44F-B99B-2BDA40109A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0187911"/>
              </p:ext>
            </p:extLst>
          </p:nvPr>
        </p:nvGraphicFramePr>
        <p:xfrm>
          <a:off x="957851" y="2107504"/>
          <a:ext cx="9048750" cy="1941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F815DC7-25F3-8748-ABF2-4B0CA2A07E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3305637"/>
              </p:ext>
            </p:extLst>
          </p:nvPr>
        </p:nvGraphicFramePr>
        <p:xfrm>
          <a:off x="751259" y="4049034"/>
          <a:ext cx="925534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72078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CA4D-ECE6-5F41-99D7-A510A36F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数据描述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19A08-A8BA-6243-BB4A-B5196C7B6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357"/>
            <a:ext cx="2280781" cy="4351338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方差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协方差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B9A8EFA-9E6B-804E-81FA-7D12A4BBD7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110124"/>
              </p:ext>
            </p:extLst>
          </p:nvPr>
        </p:nvGraphicFramePr>
        <p:xfrm>
          <a:off x="2597652" y="2097873"/>
          <a:ext cx="914400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6" name="Document" r:id="rId3" imgW="9144000" imgH="2247900" progId="Word.Document.12">
                  <p:embed/>
                </p:oleObj>
              </mc:Choice>
              <mc:Fallback>
                <p:oleObj name="Document" r:id="rId3" imgW="9144000" imgH="2247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7652" y="2097873"/>
                        <a:ext cx="9144000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9413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8F49-C234-C048-A6BA-6E6A7771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均值与中位数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CD54903-03AE-6A40-800D-D4A89B6661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396992"/>
              </p:ext>
            </p:extLst>
          </p:nvPr>
        </p:nvGraphicFramePr>
        <p:xfrm>
          <a:off x="1432734" y="1459047"/>
          <a:ext cx="914400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0" name="Document" r:id="rId3" imgW="9144000" imgH="2247900" progId="Word.Document.12">
                  <p:embed/>
                </p:oleObj>
              </mc:Choice>
              <mc:Fallback>
                <p:oleObj name="Document" r:id="rId3" imgW="9144000" imgH="22479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B9A8EFA-9E6B-804E-81FA-7D12A4BBD7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2734" y="1459047"/>
                        <a:ext cx="9144000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B9DE4D3-A817-DE41-A795-B4B37DF47F1C}"/>
              </a:ext>
            </a:extLst>
          </p:cNvPr>
          <p:cNvSpPr txBox="1"/>
          <p:nvPr/>
        </p:nvSpPr>
        <p:spPr>
          <a:xfrm>
            <a:off x="2229633" y="4271375"/>
            <a:ext cx="3645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y=[1,2,3,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5,6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234EE-E275-364E-BF82-D10FAC3CA8CE}"/>
              </a:ext>
            </a:extLst>
          </p:cNvPr>
          <p:cNvSpPr txBox="1"/>
          <p:nvPr/>
        </p:nvSpPr>
        <p:spPr>
          <a:xfrm>
            <a:off x="6465509" y="4285989"/>
            <a:ext cx="3004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y=[1,2,3,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[2+3]/2=2.5</a:t>
            </a: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4872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885C-1FEF-E243-96B9-087799CA2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FB8D3D-E933-8944-80CE-132F5F568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616" y="1825625"/>
            <a:ext cx="6495291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5CADF-79B8-D049-A77E-4AA771260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892" y="1846110"/>
            <a:ext cx="66802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59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09F75-578E-D943-966B-B1B44444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群体，样本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918CF2D-13F4-9C45-8A4D-17A4E44A4E64}"/>
              </a:ext>
            </a:extLst>
          </p:cNvPr>
          <p:cNvSpPr/>
          <p:nvPr/>
        </p:nvSpPr>
        <p:spPr>
          <a:xfrm>
            <a:off x="431217" y="2048472"/>
            <a:ext cx="3582444" cy="2931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6E32EB-817B-6546-B0E9-E4D050ECF533}"/>
              </a:ext>
            </a:extLst>
          </p:cNvPr>
          <p:cNvSpPr/>
          <p:nvPr/>
        </p:nvSpPr>
        <p:spPr>
          <a:xfrm>
            <a:off x="2120842" y="2655518"/>
            <a:ext cx="739036" cy="62630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8D2B03-4CC7-BD4A-B6D6-E21348445D9E}"/>
              </a:ext>
            </a:extLst>
          </p:cNvPr>
          <p:cNvSpPr/>
          <p:nvPr/>
        </p:nvSpPr>
        <p:spPr>
          <a:xfrm>
            <a:off x="675477" y="2266052"/>
            <a:ext cx="931332" cy="84968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AF59AB-24AE-B940-9A2C-8F9FCB198E95}"/>
              </a:ext>
            </a:extLst>
          </p:cNvPr>
          <p:cNvSpPr/>
          <p:nvPr/>
        </p:nvSpPr>
        <p:spPr>
          <a:xfrm>
            <a:off x="1849908" y="4094849"/>
            <a:ext cx="739036" cy="62630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B1FCFC-D058-7341-B3E3-EBDF6C804F66}"/>
              </a:ext>
            </a:extLst>
          </p:cNvPr>
          <p:cNvSpPr txBox="1"/>
          <p:nvPr/>
        </p:nvSpPr>
        <p:spPr>
          <a:xfrm>
            <a:off x="4290629" y="1185333"/>
            <a:ext cx="7782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群体：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{1,2,3,4,5,6,7,8,9,10,11,12,13,14,15,16,17,18,19,20}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F15D14-B9C4-394C-969C-8C323B37A299}"/>
              </a:ext>
            </a:extLst>
          </p:cNvPr>
          <p:cNvSpPr txBox="1"/>
          <p:nvPr/>
        </p:nvSpPr>
        <p:spPr>
          <a:xfrm>
            <a:off x="4273697" y="2302930"/>
            <a:ext cx="77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样本</a:t>
            </a:r>
            <a:r>
              <a:rPr lang="en-US" altLang="zh-CN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{2,4,5,9,12,13,14,17,18,19}, 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11.3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，抽样误差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6.07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90F9E1-9BF2-AF46-B793-582FBAB5C52B}"/>
              </a:ext>
            </a:extLst>
          </p:cNvPr>
          <p:cNvSpPr txBox="1"/>
          <p:nvPr/>
        </p:nvSpPr>
        <p:spPr>
          <a:xfrm>
            <a:off x="4290632" y="3014133"/>
            <a:ext cx="77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样本</a:t>
            </a:r>
            <a:r>
              <a:rPr lang="en-US" altLang="zh-CN" sz="24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{4,5,7,8,9,11,12,13,15,17}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，均值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10.1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，抽样误差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4.25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D0E0F-D920-BF42-8274-959664368B70}"/>
              </a:ext>
            </a:extLst>
          </p:cNvPr>
          <p:cNvSpPr txBox="1"/>
          <p:nvPr/>
        </p:nvSpPr>
        <p:spPr>
          <a:xfrm>
            <a:off x="4301079" y="3725323"/>
            <a:ext cx="7713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highlight>
                  <a:srgbClr val="00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样本</a:t>
            </a:r>
            <a:r>
              <a:rPr lang="en-US" altLang="zh-CN" sz="2400" dirty="0">
                <a:solidFill>
                  <a:schemeClr val="bg1"/>
                </a:solidFill>
                <a:highlight>
                  <a:srgbClr val="00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highlight>
                  <a:srgbClr val="00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{1,2,3,6,11,12,13,15,16,17}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，均值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9.6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，抽样误差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6.08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7848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05439-98C6-8546-82CF-32CD1B32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样本大小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392699-39AB-C146-9DD3-B1996E076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0151" y="216958"/>
            <a:ext cx="6870755" cy="64378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D0A98-7E38-7E40-99D2-45F97BE6F143}"/>
              </a:ext>
            </a:extLst>
          </p:cNvPr>
          <p:cNvSpPr txBox="1"/>
          <p:nvPr/>
        </p:nvSpPr>
        <p:spPr>
          <a:xfrm>
            <a:off x="838200" y="1337734"/>
            <a:ext cx="4038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群体</a:t>
            </a:r>
            <a:r>
              <a:rPr lang="en-AU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:{1,2,3,…,100}</a:t>
            </a:r>
          </a:p>
          <a:p>
            <a:endParaRPr lang="en-AU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每次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抽</a:t>
            </a:r>
            <a:r>
              <a:rPr lang="en-US" altLang="zh-CN" sz="28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4</a:t>
            </a:r>
            <a:r>
              <a:rPr lang="zh-CN" altLang="en-US" sz="28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个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取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每次抽</a:t>
            </a:r>
            <a:r>
              <a:rPr lang="en-US" altLang="zh-CN" sz="28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25</a:t>
            </a:r>
            <a:r>
              <a:rPr lang="zh-CN" altLang="en-US" sz="28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个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取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每次抽</a:t>
            </a:r>
            <a:r>
              <a:rPr lang="en-US" altLang="zh-CN" sz="28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49</a:t>
            </a:r>
            <a:r>
              <a:rPr lang="zh-CN" altLang="en-US" sz="28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个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取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sz="2800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4B676-120C-6947-8B7A-5D79FBFE4C49}"/>
              </a:ext>
            </a:extLst>
          </p:cNvPr>
          <p:cNvSpPr txBox="1"/>
          <p:nvPr/>
        </p:nvSpPr>
        <p:spPr>
          <a:xfrm>
            <a:off x="838203" y="39624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结论：</a:t>
            </a:r>
            <a:r>
              <a:rPr lang="zh-CN" altLang="en-US" sz="28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不变，抽样方差随样本变小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999DBF-151B-5F44-B2E0-63442432E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44" y="5135649"/>
            <a:ext cx="37719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8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1FC2-A873-CF48-9723-18728610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抛硬币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EB8EE-5C39-0E4E-ACA8-E25D99FA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99" y="1568450"/>
            <a:ext cx="7625375" cy="4578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B9808-6DB9-4945-9140-2F40C1F82519}"/>
              </a:ext>
            </a:extLst>
          </p:cNvPr>
          <p:cNvSpPr txBox="1"/>
          <p:nvPr/>
        </p:nvSpPr>
        <p:spPr>
          <a:xfrm>
            <a:off x="694267" y="2015067"/>
            <a:ext cx="38269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[2,</a:t>
            </a:r>
            <a:r>
              <a:rPr lang="en-US" altLang="zh-CN" sz="20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8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(8-5/5)=</a:t>
            </a:r>
            <a:r>
              <a:rPr lang="en-AU" altLang="zh-CN" sz="20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0.6</a:t>
            </a:r>
            <a:endParaRPr lang="en-US" altLang="zh-CN" sz="20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50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[18,</a:t>
            </a:r>
            <a:r>
              <a:rPr lang="en-US" altLang="zh-CN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32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(32-25)/25=</a:t>
            </a:r>
            <a:r>
              <a:rPr lang="en-AU" altLang="zh-CN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0.28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[41,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59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(59-50)/50=</a:t>
            </a:r>
            <a:r>
              <a:rPr lang="en-AU" altLang="zh-CN" sz="20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0.18</a:t>
            </a:r>
            <a:endParaRPr lang="en-US" sz="2000" dirty="0">
              <a:solidFill>
                <a:schemeClr val="bg1"/>
              </a:solidFill>
              <a:highlight>
                <a:srgbClr val="00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2942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7E2D-E612-DB41-8793-5A3C0E2AF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国内例子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42F48-5D1D-BA40-AC7E-E89234D5B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我国有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76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个“长寿之乡”（截至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2016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年），其中广西最多，为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25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个，遥遥领先其后的广东（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8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个）和山东（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个）。那么，人均预期寿命在全国排第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12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名的广西，为何长寿之乡的数量居全国之首，百岁老人比例远超经济发达的北京、上海、广东等地？为何广西贫困的喀斯特山区竟成了中国罕见的“极高寿”老人（即百岁老人）密集区？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长寿之乡巴马。巴盘屯是一个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500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多人的壮族小村落，却有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7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位百岁老人，因此成为闻名遐迩的“长寿村”。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巴马人称长寿的秘密是“神仙水”，原来巴马有条河叫盘阳河，河水中含有丰富的矿物质及微量元素，其中最引人注目的是一种叫硒的元素。</a:t>
            </a:r>
            <a:r>
              <a:rPr lang="zh-CN" altLang="en-US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据专家证实，巴马的土壤、谷物中的硒含量高于全国水平</a:t>
            </a:r>
            <a:r>
              <a:rPr lang="en-US" altLang="zh-CN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倍以上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。更为奇特的是，这个地方高血压、糖尿病、心脏病、脑血栓、肝炎、皮肤病、眼病等症的发病率很低，有卫生记录以来，五六十年内没有一个肿瘤患者，</a:t>
            </a:r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很多居民常年不生病、不吃药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，正是</a:t>
            </a:r>
            <a:r>
              <a:rPr lang="zh-CN" altLang="en-US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因为食物和水源中富含硒，这里的人们才能延年益寿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90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E0F8-BF7F-824B-9C90-6C55DFC1F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2BE2-F44E-CD4D-9778-3E89155B7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9893"/>
          </a:xfrm>
        </p:spPr>
        <p:txBody>
          <a:bodyPr/>
          <a:lstStyle/>
          <a:p>
            <a:r>
              <a:rPr lang="en-US" dirty="0"/>
              <a:t>5 number: smallest, 25%, median, 75%, largest; CI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20B98-287B-9F42-9F92-C302B3C0A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864" y="2254685"/>
            <a:ext cx="7683320" cy="4613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A3942C-045F-8946-A36B-F9784A867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46" y="4423524"/>
            <a:ext cx="3194834" cy="191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9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49C5-7823-9A4F-A084-F7C122F88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药物的博弈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BAD5B-430A-8747-A7FD-23D26F8E9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一个药物的专利期为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年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开发过程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年以上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真正获利期大概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5-7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年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专利过期之后，市场份额被各类仿制药夺走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DC74D-789A-E348-8CA5-7AA52C497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204" y="365125"/>
            <a:ext cx="4207796" cy="2774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F9AC2D-774E-4045-9152-88A526A3D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303" y="4002881"/>
            <a:ext cx="37084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319BE-00D2-024D-8421-A1F4E0D45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209" y="3274577"/>
            <a:ext cx="2445791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33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DB35-2E9E-D443-BBDA-711333D0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常见概率分布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6B726-AF0F-2144-9546-6B5B09D9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9893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伯努利分布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[Bernoulli(p)]</a:t>
            </a: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[Binomial(</a:t>
            </a:r>
            <a:r>
              <a:rPr lang="en-US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n,p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离散连续分布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[Discrete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uniform]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几何分布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[Geometric(p)]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超几何分布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[Hypergeometric]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负二项分布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[Negative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binomial(</a:t>
            </a:r>
            <a:r>
              <a:rPr lang="en-US" altLang="zh-CN" sz="1200" dirty="0" err="1">
                <a:latin typeface="Kaiti SC" panose="02010600040101010101" pitchFamily="2" charset="-122"/>
                <a:ea typeface="Kaiti SC" panose="02010600040101010101" pitchFamily="2" charset="-122"/>
              </a:rPr>
              <a:t>r,p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泊松分布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[Poisson(r)]</a:t>
            </a:r>
            <a:endParaRPr lang="en-US" sz="12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1A436D-64CC-8D4B-9DF4-695323A59A54}"/>
              </a:ext>
            </a:extLst>
          </p:cNvPr>
          <p:cNvSpPr txBox="1">
            <a:spLocks/>
          </p:cNvSpPr>
          <p:nvPr/>
        </p:nvSpPr>
        <p:spPr>
          <a:xfrm>
            <a:off x="6026052" y="1827713"/>
            <a:ext cx="4259893" cy="4665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贝塔分布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[Beta (alpha,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beta)]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柯西分布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[Binomial(</a:t>
            </a:r>
            <a:r>
              <a:rPr lang="en-US" altLang="zh-CN" sz="1200" dirty="0" err="1">
                <a:latin typeface="Kaiti SC" panose="02010600040101010101" pitchFamily="2" charset="-122"/>
                <a:ea typeface="Kaiti SC" panose="02010600040101010101" pitchFamily="2" charset="-122"/>
              </a:rPr>
              <a:t>theta,p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Chi</a:t>
            </a:r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squared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Exponential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Gamma[Poisson()]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Logistic</a:t>
            </a: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Lognormal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Normal/Gaussian</a:t>
            </a: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Pareto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Uniform</a:t>
            </a:r>
          </a:p>
          <a:p>
            <a:r>
              <a:rPr lang="en-US" altLang="zh-CN" sz="1200" i="1" dirty="0">
                <a:latin typeface="Kaiti SC" panose="02010600040101010101" pitchFamily="2" charset="-122"/>
                <a:ea typeface="Kaiti SC" panose="02010600040101010101" pitchFamily="2" charset="-122"/>
              </a:rPr>
              <a:t>Weibull</a:t>
            </a:r>
          </a:p>
          <a:p>
            <a:endParaRPr lang="en-US" sz="12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024F69-F3F4-3D4D-9926-41550D509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0" y="2207381"/>
            <a:ext cx="3429000" cy="21907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30B6523-9B2E-6149-9BE6-F4AA5E7E9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0" y="4556342"/>
            <a:ext cx="3429000" cy="21907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D8AB88-9000-294B-B38B-38905D92EFB1}"/>
              </a:ext>
            </a:extLst>
          </p:cNvPr>
          <p:cNvSpPr/>
          <p:nvPr/>
        </p:nvSpPr>
        <p:spPr>
          <a:xfrm>
            <a:off x="6026052" y="4398131"/>
            <a:ext cx="2479121" cy="4995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9778F0-3EB8-2248-9F4A-1676BC301BF7}"/>
              </a:ext>
            </a:extLst>
          </p:cNvPr>
          <p:cNvSpPr/>
          <p:nvPr/>
        </p:nvSpPr>
        <p:spPr>
          <a:xfrm>
            <a:off x="861392" y="2145998"/>
            <a:ext cx="3050208" cy="4995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5B8510-1A97-C24C-BCB3-728D5A2461C6}"/>
              </a:ext>
            </a:extLst>
          </p:cNvPr>
          <p:cNvSpPr/>
          <p:nvPr/>
        </p:nvSpPr>
        <p:spPr>
          <a:xfrm>
            <a:off x="6026054" y="5092395"/>
            <a:ext cx="2479121" cy="4995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34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80A40-96B5-114D-9CCD-2E617D66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高斯分布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895586-DD1E-4541-BFAF-7580F2CDA88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4928043"/>
              </p:ext>
            </p:extLst>
          </p:nvPr>
        </p:nvGraphicFramePr>
        <p:xfrm>
          <a:off x="1048012" y="1795922"/>
          <a:ext cx="91440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9" name="Document" r:id="rId3" imgW="9144000" imgH="1828800" progId="Word.Document.12">
                  <p:embed/>
                </p:oleObj>
              </mc:Choice>
              <mc:Fallback>
                <p:oleObj name="Document" r:id="rId3" imgW="9144000" imgH="182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8012" y="1795922"/>
                        <a:ext cx="9144000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DA3FFEE1-80B8-F846-AE1B-BBB829F08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0386" y="3599670"/>
            <a:ext cx="5044035" cy="32225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1B5131-3961-AA4F-BC74-7376C392A6BA}"/>
              </a:ext>
            </a:extLst>
          </p:cNvPr>
          <p:cNvSpPr txBox="1"/>
          <p:nvPr/>
        </p:nvSpPr>
        <p:spPr>
          <a:xfrm>
            <a:off x="1048012" y="4070959"/>
            <a:ext cx="5753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身高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测量误差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次硬币，正面的次数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很多统计测验最终趋近正态分布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4001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8BDAD-7BDF-2642-B56F-B891C958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E766B8-343F-074E-B747-3A062E780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38" y="2302937"/>
            <a:ext cx="5003098" cy="383434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3B6BD3-F628-7747-A966-5F1B33F1D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568" y="1206500"/>
            <a:ext cx="61976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71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47D2-589D-F14E-AD83-844DFA184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身高是比较典型的正态分布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62E580-045A-D241-B0BD-79E3280E7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266" y="1724007"/>
            <a:ext cx="8041217" cy="267522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C87605-D6E1-FC45-A67A-F95A284E5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533" y="4508746"/>
            <a:ext cx="8041217" cy="35876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5A19A9-D15F-4343-A2DF-0BB681C59D11}"/>
                  </a:ext>
                </a:extLst>
              </p:cNvPr>
              <p:cNvSpPr/>
              <p:nvPr/>
            </p:nvSpPr>
            <p:spPr>
              <a:xfrm>
                <a:off x="6028262" y="4474254"/>
                <a:ext cx="6096000" cy="13977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=1.28, &gt;0.90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=1.64, &gt;0.95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=1.95, &gt;0.975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5A19A9-D15F-4343-A2DF-0BB681C59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262" y="4474254"/>
                <a:ext cx="6096000" cy="13977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006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EAED-4EB3-6046-964D-6B0C06D0A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3A621-6AF4-F747-99B3-9530B7F14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1" y="1708150"/>
            <a:ext cx="6026150" cy="5024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8B9CD4-4624-0244-A737-0B0726A07B5B}"/>
                  </a:ext>
                </a:extLst>
              </p:cNvPr>
              <p:cNvSpPr/>
              <p:nvPr/>
            </p:nvSpPr>
            <p:spPr>
              <a:xfrm>
                <a:off x="6028262" y="2899455"/>
                <a:ext cx="6096000" cy="13977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=1.28, &gt;0.90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=1.64, &gt;0.95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=1.95, &gt;0.975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8B9CD4-4624-0244-A737-0B0726A07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262" y="2899455"/>
                <a:ext cx="6096000" cy="1397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091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808EE-D41B-4540-AA6A-9D44EBA8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寂寞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沙洲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冷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0E157-A82F-2B40-8AF7-082324672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3" y="1521794"/>
            <a:ext cx="6818272" cy="4552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358C30-7A8C-0448-85F5-E13111138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692" y="312346"/>
            <a:ext cx="1605108" cy="2086362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3E34AFE-5FD1-E84C-BA76-0CB2AC3F04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094127"/>
              </p:ext>
            </p:extLst>
          </p:nvPr>
        </p:nvGraphicFramePr>
        <p:xfrm>
          <a:off x="6620405" y="2709863"/>
          <a:ext cx="9144000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9" name="Document" r:id="rId5" imgW="9144000" imgH="1435100" progId="Word.Document.12">
                  <p:embed/>
                </p:oleObj>
              </mc:Choice>
              <mc:Fallback>
                <p:oleObj name="Document" r:id="rId5" imgW="9144000" imgH="1435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20405" y="2709863"/>
                        <a:ext cx="9144000" cy="143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4525769-1991-044A-B958-CC45CAC9A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823604" y="4284664"/>
            <a:ext cx="4875742" cy="2437871"/>
          </a:xfrm>
        </p:spPr>
      </p:pic>
    </p:spTree>
    <p:extLst>
      <p:ext uri="{BB962C8B-B14F-4D97-AF65-F5344CB8AC3E}">
        <p14:creationId xmlns:p14="http://schemas.microsoft.com/office/powerpoint/2010/main" val="3921729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21EAB-3E79-C541-B6F4-5FA97D03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找朋友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81414-B674-2C41-BDFF-FB4371ABE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从中国人身高看（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13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亿），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2.43e+13 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的概率，几乎不可能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从荷兰人身高看（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1700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万），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13149312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, 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稀有但是有可能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478EE-FB52-1140-A762-02E6657B7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692" y="312346"/>
            <a:ext cx="1605108" cy="2086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091B01-AD1B-984A-9D3A-A39BBCDB3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412067"/>
            <a:ext cx="328134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08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C1F98-4B42-9C4F-B518-D760F5F6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从群体中抽样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ECE12-EDFF-F64C-85A3-4BE2F3774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当一个样本从群体中抽取，</a:t>
            </a:r>
            <a:b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就成为一个随机样本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随机样本可以反映群体的特征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42BB3-474C-6D4A-B036-9CD5D1E28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712" y="838995"/>
            <a:ext cx="6385758" cy="532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54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3341-5FBF-3F46-ADAF-415D1B00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个样本中抽取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个，连续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FD1A8-0140-9A4C-AED1-F9F38294E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假设</a:t>
            </a:r>
            <a:r>
              <a:rPr lang="zh-CN" altLang="en-AU" sz="2400" dirty="0">
                <a:latin typeface="Kaiti SC" panose="02010600040101010101" pitchFamily="2" charset="-122"/>
                <a:ea typeface="Kaiti SC" panose="02010600040101010101" pitchFamily="2" charset="-122"/>
              </a:rPr>
              <a:t>群体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真实均值是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0</a:t>
            </a: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红线之间范围是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的</a:t>
            </a:r>
            <a:r>
              <a:rPr lang="zh-CN" altLang="en-US" sz="24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endParaRPr lang="en-US" altLang="zh-CN" sz="24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AU" sz="2400" dirty="0">
                <a:latin typeface="Kaiti SC" panose="02010600040101010101" pitchFamily="2" charset="-122"/>
                <a:ea typeface="Kaiti SC" panose="02010600040101010101" pitchFamily="2" charset="-122"/>
              </a:rPr>
              <a:t>每个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估计值都是群体均值的“</a:t>
            </a:r>
            <a:r>
              <a:rPr lang="zh-CN" altLang="en-US" sz="2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无偏估计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”</a:t>
            </a:r>
            <a:endParaRPr lang="en-AU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D5083-F963-4F4C-A64C-22E6235CA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62" y="1825625"/>
            <a:ext cx="5738139" cy="4784725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469B948-0BA4-824A-9090-1E4EA74548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236619"/>
              </p:ext>
            </p:extLst>
          </p:nvPr>
        </p:nvGraphicFramePr>
        <p:xfrm>
          <a:off x="-1117600" y="3446463"/>
          <a:ext cx="9144000" cy="219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7" name="Document" r:id="rId4" imgW="9144000" imgH="2197100" progId="Word.Document.12">
                  <p:embed/>
                </p:oleObj>
              </mc:Choice>
              <mc:Fallback>
                <p:oleObj name="Document" r:id="rId4" imgW="9144000" imgH="2197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117600" y="3446463"/>
                        <a:ext cx="9144000" cy="219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232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6B92-EC86-EC4A-AAC0-75A9C9ED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分布、学生氏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7DD88D-2097-8744-A937-3D10BAFDE518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6592519"/>
              </p:ext>
            </p:extLst>
          </p:nvPr>
        </p:nvGraphicFramePr>
        <p:xfrm>
          <a:off x="1035224" y="1777934"/>
          <a:ext cx="9144000" cy="351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6" name="Document" r:id="rId3" imgW="9144000" imgH="3517900" progId="Word.Document.12">
                  <p:embed/>
                </p:oleObj>
              </mc:Choice>
              <mc:Fallback>
                <p:oleObj name="Document" r:id="rId3" imgW="9144000" imgH="3517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5224" y="1777934"/>
                        <a:ext cx="9144000" cy="351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650E2C4C-1762-264D-B862-AB6796756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0166" y="3571874"/>
            <a:ext cx="4012502" cy="3204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F269BD-806B-6444-8F27-4D2F85BF8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9298" y="12526"/>
            <a:ext cx="1790176" cy="2304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66D658-F33D-A740-8307-EC386254D2A9}"/>
              </a:ext>
            </a:extLst>
          </p:cNvPr>
          <p:cNvSpPr txBox="1"/>
          <p:nvPr/>
        </p:nvSpPr>
        <p:spPr>
          <a:xfrm>
            <a:off x="10389298" y="2417523"/>
            <a:ext cx="1723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“Student”</a:t>
            </a:r>
          </a:p>
          <a:p>
            <a:r>
              <a:rPr lang="en-US" altLang="zh-CN" dirty="0"/>
              <a:t>William</a:t>
            </a:r>
            <a:r>
              <a:rPr lang="zh-CN" altLang="en-US" dirty="0"/>
              <a:t> </a:t>
            </a:r>
            <a:r>
              <a:rPr lang="en-US" altLang="zh-CN" dirty="0" err="1"/>
              <a:t>Gosset</a:t>
            </a:r>
            <a:endParaRPr lang="en-US" altLang="zh-CN" dirty="0"/>
          </a:p>
          <a:p>
            <a:r>
              <a:rPr lang="en-US" altLang="zh-CN" dirty="0"/>
              <a:t>1876-1937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3A35A-8BC9-BF4C-804C-8265766E8F6C}"/>
              </a:ext>
            </a:extLst>
          </p:cNvPr>
          <p:cNvSpPr txBox="1"/>
          <p:nvPr/>
        </p:nvSpPr>
        <p:spPr>
          <a:xfrm>
            <a:off x="1035224" y="5511452"/>
            <a:ext cx="3987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altLang="zh-CN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参数检验，比如回归方程的参数检验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18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2BA3-A8BF-8649-BFFA-E5AAD8D1E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给事件一个概率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149D3-87A2-1142-B81B-D0CDF72BA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概率分布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58904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D4BA-6810-AB47-AA1E-2BBACD94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altLang="zh-CN" dirty="0" err="1"/>
              <a:t>osset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Guinness,</a:t>
            </a:r>
            <a:r>
              <a:rPr lang="zh-CN" altLang="en-US" dirty="0"/>
              <a:t> </a:t>
            </a:r>
            <a:r>
              <a:rPr lang="en-US" altLang="zh-CN" i="1" dirty="0"/>
              <a:t>Student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A7F091-688D-7249-92B5-47DE996F0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8979" y="939452"/>
            <a:ext cx="2856982" cy="296889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A2BEB7-DF57-944D-AF60-27009E682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82" y="3941520"/>
            <a:ext cx="5775222" cy="2860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213391-3692-2247-9064-394CDB2E3C92}"/>
              </a:ext>
            </a:extLst>
          </p:cNvPr>
          <p:cNvSpPr txBox="1"/>
          <p:nvPr/>
        </p:nvSpPr>
        <p:spPr>
          <a:xfrm>
            <a:off x="838200" y="2091847"/>
            <a:ext cx="55372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Gosset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在爱尔兰的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Guinness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啤酒厂工作，发现用正态检验无法正确估算“小样本”数据的显著水平。于是他在实践中自己发展出了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测验的思路，在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Karl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Pearson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的帮助下完善了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测验。但啤酒厂不同意他实名发表研究，他就以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Student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为笔名发表了这篇论文。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这篇论文是统计上最重要的论文之一。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测验至今为止还是最常使用的统计测验。</a:t>
            </a:r>
            <a:endParaRPr lang="en-AU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AU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﻿“He is a very pleasant chap. Not at all the autocrat of the t table” (quoted in Kendall, 1952, p. 159)</a:t>
            </a:r>
          </a:p>
        </p:txBody>
      </p:sp>
    </p:spTree>
    <p:extLst>
      <p:ext uri="{BB962C8B-B14F-4D97-AF65-F5344CB8AC3E}">
        <p14:creationId xmlns:p14="http://schemas.microsoft.com/office/powerpoint/2010/main" val="3730818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4D970-F2DC-4A44-BFB2-C976B486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34" y="2431915"/>
            <a:ext cx="4097053" cy="1325563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常见分布的关系图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Leemis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1986,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Am</a:t>
            </a:r>
            <a:r>
              <a:rPr lang="zh-CN" altLang="en-US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Statist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40:143-6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4BDE5-F168-754D-B2B4-75C3D7D20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631" y="38622"/>
            <a:ext cx="5872480" cy="6705600"/>
          </a:xfrm>
          <a:prstGeom prst="rect">
            <a:avLst/>
          </a:prstGeom>
          <a:scene3d>
            <a:camera prst="orthographicFront">
              <a:rot lat="0" lon="2159996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639079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F170-84BB-2A47-9E53-3D34D95C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伯努利分布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A182BE-1C81-0049-AF62-0D2FC5F3A6A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4040546"/>
              </p:ext>
            </p:extLst>
          </p:nvPr>
        </p:nvGraphicFramePr>
        <p:xfrm>
          <a:off x="947738" y="1955800"/>
          <a:ext cx="9144000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5" name="Document" r:id="rId3" imgW="9144000" imgH="2311400" progId="Word.Document.12">
                  <p:embed/>
                </p:oleObj>
              </mc:Choice>
              <mc:Fallback>
                <p:oleObj name="Document" r:id="rId3" imgW="9144000" imgH="2311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7738" y="1955800"/>
                        <a:ext cx="9144000" cy="231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328E78A-92D7-AE42-9D4E-A4122ECED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189" y="10319"/>
            <a:ext cx="1715346" cy="1920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E8259-E4D8-4043-BDC0-7C6D04ACEEA9}"/>
              </a:ext>
            </a:extLst>
          </p:cNvPr>
          <p:cNvSpPr txBox="1"/>
          <p:nvPr/>
        </p:nvSpPr>
        <p:spPr>
          <a:xfrm>
            <a:off x="9063046" y="2025651"/>
            <a:ext cx="3115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Jacob Bernoulli (also known as James or Jacques) (1654 – 1705)</a:t>
            </a:r>
            <a:endParaRPr lang="en-US" sz="16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C59F5-B1BC-964F-85C6-9396EEA32A8C}"/>
              </a:ext>
            </a:extLst>
          </p:cNvPr>
          <p:cNvSpPr txBox="1"/>
          <p:nvPr/>
        </p:nvSpPr>
        <p:spPr>
          <a:xfrm>
            <a:off x="947804" y="4759890"/>
            <a:ext cx="7782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性别（男，女，约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23:22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；中国男性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71351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万，女性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68187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抛硬币（正面，反面，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1:1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彩票（中奖，不中奖，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1476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A74F-F00C-BE49-9FB3-FC1100B3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EABC8A-45FB-5040-A9D9-91619CE12B04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507689"/>
              </p:ext>
            </p:extLst>
          </p:nvPr>
        </p:nvGraphicFramePr>
        <p:xfrm>
          <a:off x="1098550" y="2189163"/>
          <a:ext cx="91440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0" name="Document" r:id="rId3" imgW="9144000" imgH="2070100" progId="Word.Document.12">
                  <p:embed/>
                </p:oleObj>
              </mc:Choice>
              <mc:Fallback>
                <p:oleObj name="Document" r:id="rId3" imgW="9144000" imgH="2070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550" y="2189163"/>
                        <a:ext cx="9144000" cy="207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7636DFB-7B65-A245-B212-61F8307B4680}"/>
              </a:ext>
            </a:extLst>
          </p:cNvPr>
          <p:cNvSpPr txBox="1"/>
          <p:nvPr/>
        </p:nvSpPr>
        <p:spPr>
          <a:xfrm>
            <a:off x="947804" y="4759890"/>
            <a:ext cx="778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枚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硬币（正面，反面，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1:1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彩票（中奖，不中奖，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398B62D-8ACF-4C49-A882-8E5C933BE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7654" y="2705622"/>
            <a:ext cx="4353949" cy="415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0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3D33-96CA-5941-8805-051D1336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卡方分布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BBC6BA-7B79-394F-A82D-8D0CFBAE6A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6166860"/>
              </p:ext>
            </p:extLst>
          </p:nvPr>
        </p:nvGraphicFramePr>
        <p:xfrm>
          <a:off x="1098550" y="1801267"/>
          <a:ext cx="91440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4" name="Document" r:id="rId3" imgW="9144000" imgH="2844800" progId="Word.Document.12">
                  <p:embed/>
                </p:oleObj>
              </mc:Choice>
              <mc:Fallback>
                <p:oleObj name="Document" r:id="rId3" imgW="9144000" imgH="284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550" y="1801267"/>
                        <a:ext cx="9144000" cy="284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23D450F4-B5C2-3D44-A544-58B3DEC94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2465" y="3520508"/>
            <a:ext cx="4945171" cy="3296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6100A-2CAF-1844-B26D-CB7933891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0440" y="35839"/>
            <a:ext cx="1712894" cy="2242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E94D6C-AC5B-D947-9218-B8CCB2F48B05}"/>
              </a:ext>
            </a:extLst>
          </p:cNvPr>
          <p:cNvSpPr txBox="1"/>
          <p:nvPr/>
        </p:nvSpPr>
        <p:spPr>
          <a:xfrm>
            <a:off x="10326120" y="2384425"/>
            <a:ext cx="1796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Karl Pearson</a:t>
            </a:r>
          </a:p>
          <a:p>
            <a:pPr algn="ctr"/>
            <a:r>
              <a:rPr lang="en-US" dirty="0"/>
              <a:t>1857-1936</a:t>
            </a:r>
          </a:p>
        </p:txBody>
      </p:sp>
    </p:spTree>
    <p:extLst>
      <p:ext uri="{BB962C8B-B14F-4D97-AF65-F5344CB8AC3E}">
        <p14:creationId xmlns:p14="http://schemas.microsoft.com/office/powerpoint/2010/main" val="29562520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72060-C4C1-F642-9446-495BB6D5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3FE481-BE3A-934C-94FF-2A83E061A91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682919"/>
              </p:ext>
            </p:extLst>
          </p:nvPr>
        </p:nvGraphicFramePr>
        <p:xfrm>
          <a:off x="935278" y="1464590"/>
          <a:ext cx="9144000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" name="Document" r:id="rId3" imgW="9144000" imgH="3568700" progId="Word.Document.12">
                  <p:embed/>
                </p:oleObj>
              </mc:Choice>
              <mc:Fallback>
                <p:oleObj name="Document" r:id="rId3" imgW="9144000" imgH="3568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5278" y="1464590"/>
                        <a:ext cx="9144000" cy="356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9337E10F-CD14-9B49-9A1B-940343DBCF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5261" y="3522316"/>
            <a:ext cx="4390372" cy="3292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DB6254-336E-0A49-B134-92FBAFA55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1619" y="42905"/>
            <a:ext cx="1691488" cy="2542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891090-9A2B-B340-B9A1-75FFABF9775E}"/>
              </a:ext>
            </a:extLst>
          </p:cNvPr>
          <p:cNvSpPr txBox="1"/>
          <p:nvPr/>
        </p:nvSpPr>
        <p:spPr>
          <a:xfrm>
            <a:off x="10444145" y="2585689"/>
            <a:ext cx="1856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Ronald Fisher</a:t>
            </a:r>
          </a:p>
          <a:p>
            <a:r>
              <a:rPr lang="en-US" dirty="0"/>
              <a:t>1890-1962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25832-861B-3945-8040-69B9D0967DC1}"/>
              </a:ext>
            </a:extLst>
          </p:cNvPr>
          <p:cNvSpPr txBox="1"/>
          <p:nvPr/>
        </p:nvSpPr>
        <p:spPr>
          <a:xfrm>
            <a:off x="1077238" y="5586608"/>
            <a:ext cx="460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用于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ANOVA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中的方差检验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06826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54720-A99B-B34D-9CBA-9361D1D8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-value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C3451-AD50-AC41-BBDA-6B1CA442F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P-value distribution</a:t>
            </a:r>
            <a:r>
              <a:rPr lang="zh-CN" altLang="en-US" sz="2000" dirty="0"/>
              <a:t> </a:t>
            </a:r>
            <a:r>
              <a:rPr lang="en-US" altLang="zh-CN" sz="2000" dirty="0"/>
              <a:t>(beta</a:t>
            </a:r>
            <a:r>
              <a:rPr lang="zh-CN" altLang="en-US" sz="2000" dirty="0"/>
              <a:t> </a:t>
            </a:r>
            <a:r>
              <a:rPr lang="en-US" altLang="zh-CN" sz="2000" dirty="0"/>
              <a:t>distribution)</a:t>
            </a:r>
            <a:endParaRPr lang="en-US" sz="2000" dirty="0"/>
          </a:p>
          <a:p>
            <a:r>
              <a:rPr lang="zh-CN" altLang="en-US" sz="2000" dirty="0"/>
              <a:t>财富榜 </a:t>
            </a:r>
            <a:endParaRPr lang="en-US" altLang="zh-CN" sz="2000" dirty="0"/>
          </a:p>
          <a:p>
            <a:r>
              <a:rPr lang="zh-CN" altLang="en-US" sz="2000" dirty="0"/>
              <a:t>王健林 而王健林的财富数则从去年的</a:t>
            </a:r>
            <a:endParaRPr lang="en-US" altLang="zh-CN" sz="2000" dirty="0"/>
          </a:p>
          <a:p>
            <a:r>
              <a:rPr lang="en-US" altLang="zh-CN" sz="2000" dirty="0"/>
              <a:t>1566.3</a:t>
            </a:r>
            <a:r>
              <a:rPr lang="zh-CN" altLang="en-US" sz="2000" dirty="0"/>
              <a:t>亿元跌至今年的</a:t>
            </a:r>
            <a:r>
              <a:rPr lang="en-US" altLang="zh-CN" sz="2000" dirty="0"/>
              <a:t>883.9</a:t>
            </a:r>
            <a:r>
              <a:rPr lang="zh-CN" altLang="en-US" sz="2000" dirty="0"/>
              <a:t>亿元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A0BE0-16BB-3846-8ED3-CA0AB9D20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842" y="1120775"/>
            <a:ext cx="5461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070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D94E-1339-F04F-ADE0-E3C44807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简单回归分析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(simple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linear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regression)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491D94-AB4D-914A-BE1E-F016DE675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6144" y="3336108"/>
            <a:ext cx="4445000" cy="2933700"/>
          </a:xfr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3B4D48D-5591-094A-BE33-FA021799B2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174766"/>
              </p:ext>
            </p:extLst>
          </p:nvPr>
        </p:nvGraphicFramePr>
        <p:xfrm>
          <a:off x="584896" y="1295529"/>
          <a:ext cx="9144000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2" name="Document" r:id="rId5" imgW="9144000" imgH="5791200" progId="Word.Document.12">
                  <p:embed/>
                </p:oleObj>
              </mc:Choice>
              <mc:Fallback>
                <p:oleObj name="Document" r:id="rId5" imgW="9144000" imgH="579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4896" y="1295529"/>
                        <a:ext cx="9144000" cy="579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95D19B4-5844-9F4E-912C-82A02BB8A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7037" y="72742"/>
            <a:ext cx="1855793" cy="251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0E96A-24C1-4741-B0E6-3CBEF14CF216}"/>
              </a:ext>
            </a:extLst>
          </p:cNvPr>
          <p:cNvSpPr txBox="1"/>
          <p:nvPr/>
        </p:nvSpPr>
        <p:spPr>
          <a:xfrm>
            <a:off x="9645031" y="5448823"/>
            <a:ext cx="1929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</a:t>
            </a:r>
            <a:r>
              <a:rPr lang="en-US" dirty="0">
                <a:highlight>
                  <a:srgbClr val="FF00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/>
              <a:t>pro</a:t>
            </a:r>
            <a:r>
              <a:rPr lang="en-US" dirty="0">
                <a:highlight>
                  <a:srgbClr val="00FF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/>
              <a:t>ag</a:t>
            </a:r>
            <a:r>
              <a:rPr lang="en-US" dirty="0">
                <a:highlight>
                  <a:srgbClr val="00FF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 err="1"/>
              <a:t>de</a:t>
            </a:r>
            <a:r>
              <a:rPr lang="en-US" dirty="0" err="1">
                <a:highlight>
                  <a:srgbClr val="00FFFF"/>
                </a:highlight>
              </a:rPr>
              <a:t>gress</a:t>
            </a:r>
            <a:r>
              <a:rPr lang="en-US" dirty="0" err="1"/>
              <a:t>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509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0E716-6229-E64A-BD68-8BB5249D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多元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线性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回归</a:t>
            </a:r>
            <a:r>
              <a:rPr lang="en-AU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(multiple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AU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Linear regression)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4560F0C-D068-544B-995E-B903077F3B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482962"/>
              </p:ext>
            </p:extLst>
          </p:nvPr>
        </p:nvGraphicFramePr>
        <p:xfrm>
          <a:off x="973138" y="1467544"/>
          <a:ext cx="9144000" cy="452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6" name="Document" r:id="rId3" imgW="9144000" imgH="4521200" progId="Word.Document.12">
                  <p:embed/>
                </p:oleObj>
              </mc:Choice>
              <mc:Fallback>
                <p:oleObj name="Document" r:id="rId3" imgW="9144000" imgH="45212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3B4D48D-5591-094A-BE33-FA021799B2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138" y="1467544"/>
                        <a:ext cx="9144000" cy="452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55326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D7CC-626C-154B-B711-57F7B520B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二项分布型数据的分析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6A33922-AD3B-0A45-9109-6C8D269AA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711579"/>
              </p:ext>
            </p:extLst>
          </p:nvPr>
        </p:nvGraphicFramePr>
        <p:xfrm>
          <a:off x="10604418" y="1901863"/>
          <a:ext cx="1496492" cy="4351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246">
                  <a:extLst>
                    <a:ext uri="{9D8B030D-6E8A-4147-A177-3AD203B41FA5}">
                      <a16:colId xmlns:a16="http://schemas.microsoft.com/office/drawing/2014/main" val="2388014425"/>
                    </a:ext>
                  </a:extLst>
                </a:gridCol>
                <a:gridCol w="748246">
                  <a:extLst>
                    <a:ext uri="{9D8B030D-6E8A-4147-A177-3AD203B41FA5}">
                      <a16:colId xmlns:a16="http://schemas.microsoft.com/office/drawing/2014/main" val="1245126779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Hours</a:t>
                      </a:r>
                      <a:endParaRPr lang="en-US" sz="13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Pass</a:t>
                      </a:r>
                      <a:endParaRPr lang="en-US" sz="13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400887309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843521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26061994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931545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5789713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24311844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84731839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76348153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5319355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2055229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7759974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69276380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2679961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7502002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84868650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5150388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2824705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7584782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4780057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8251693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5.5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4315005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A24D64A-EA4C-8242-A442-F64FCF33A3B4}"/>
              </a:ext>
            </a:extLst>
          </p:cNvPr>
          <p:cNvSpPr txBox="1"/>
          <p:nvPr/>
        </p:nvSpPr>
        <p:spPr>
          <a:xfrm>
            <a:off x="838199" y="3306868"/>
            <a:ext cx="40720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使用线性模型会有下列问题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概率只能在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0-1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的区间之内使用线性模型会超出这个范围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需要增加一个线性模型分析的例子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B4C1679-E32B-5B4C-8878-4C552C5AE6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9158911"/>
              </p:ext>
            </p:extLst>
          </p:nvPr>
        </p:nvGraphicFramePr>
        <p:xfrm>
          <a:off x="5173250" y="2132555"/>
          <a:ext cx="5137754" cy="3291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54168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33B2A-2D72-B64A-BEC2-A2096A3F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频率学派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vs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贝叶斯学派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7394C-01EE-9B44-B085-4881C4ACA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概率是什么？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频率学派的主战场是可重复事件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枚硬币硬币，重复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1000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次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不可重复事件呢？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天气预报呢？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明天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下雨概率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30%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？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火箭发射呢？发生成功率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99.9%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？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信息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孕妇生男生女的概率？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淘宝如何推荐你要买的物品？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133A6-99E9-FC45-98D3-B255F4E71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432" y="1913601"/>
            <a:ext cx="4764066" cy="3972498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18934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7FCE-4FFC-FC49-BBD4-DC5738A2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Odds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于</a:t>
            </a:r>
            <a:r>
              <a:rPr lang="en-US" altLang="zh-CN" dirty="0"/>
              <a:t>odds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67C998-0592-5145-9396-1961FEE71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62" y="1659463"/>
            <a:ext cx="6276201" cy="395057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AB134-6531-3141-9CB7-4488BDA31B92}"/>
              </a:ext>
            </a:extLst>
          </p:cNvPr>
          <p:cNvSpPr/>
          <p:nvPr/>
        </p:nvSpPr>
        <p:spPr>
          <a:xfrm>
            <a:off x="736719" y="3273243"/>
            <a:ext cx="1716066" cy="225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04B0C0-81FF-7742-8E0D-6D91C4D64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6925" y="2175666"/>
            <a:ext cx="5552516" cy="1426904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22B610E-3E0E-AA45-BDD4-273449032C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903683"/>
              </p:ext>
            </p:extLst>
          </p:nvPr>
        </p:nvGraphicFramePr>
        <p:xfrm>
          <a:off x="4843463" y="3733669"/>
          <a:ext cx="91440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8" name="Document" r:id="rId6" imgW="9144000" imgH="1320800" progId="Word.Document.12">
                  <p:embed/>
                </p:oleObj>
              </mc:Choice>
              <mc:Fallback>
                <p:oleObj name="Document" r:id="rId6" imgW="9144000" imgH="1320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43463" y="3733669"/>
                        <a:ext cx="9144000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4338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5D78D-398E-D144-AA5E-8F397E84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回归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44477F-8163-BD43-AB0E-BDB93FA73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9550" y="3454903"/>
            <a:ext cx="4661715" cy="3384305"/>
          </a:xfr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2FD98FB-3E27-584F-B7A9-B86C945511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940251"/>
              </p:ext>
            </p:extLst>
          </p:nvPr>
        </p:nvGraphicFramePr>
        <p:xfrm>
          <a:off x="4354513" y="-4894"/>
          <a:ext cx="9144000" cy="3581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9" name="Document" r:id="rId4" imgW="9144000" imgH="3581400" progId="Word.Document.12">
                  <p:embed/>
                </p:oleObj>
              </mc:Choice>
              <mc:Fallback>
                <p:oleObj name="Document" r:id="rId4" imgW="9144000" imgH="3581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54513" y="-4894"/>
                        <a:ext cx="9144000" cy="3581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A6035A-9A99-724E-8D5E-0E4C10679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532220"/>
              </p:ext>
            </p:extLst>
          </p:nvPr>
        </p:nvGraphicFramePr>
        <p:xfrm>
          <a:off x="1289948" y="1651111"/>
          <a:ext cx="1496492" cy="4351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246">
                  <a:extLst>
                    <a:ext uri="{9D8B030D-6E8A-4147-A177-3AD203B41FA5}">
                      <a16:colId xmlns:a16="http://schemas.microsoft.com/office/drawing/2014/main" val="2388014425"/>
                    </a:ext>
                  </a:extLst>
                </a:gridCol>
                <a:gridCol w="748246">
                  <a:extLst>
                    <a:ext uri="{9D8B030D-6E8A-4147-A177-3AD203B41FA5}">
                      <a16:colId xmlns:a16="http://schemas.microsoft.com/office/drawing/2014/main" val="1245126779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Hours</a:t>
                      </a:r>
                      <a:endParaRPr lang="en-US" sz="1300" b="1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Pass</a:t>
                      </a:r>
                      <a:endParaRPr lang="en-US" sz="13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400887309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843521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26061994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931545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5789713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24311844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84731839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76348153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5319355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2055229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7759974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69276380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2679961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7502002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84868650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5150388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2824705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7584782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4780057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8251693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431500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0134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F870-E4CA-C34A-9E14-99E59B54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MLE for logistic regression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A7B7B1-D956-E743-9AA3-38D1D7114C16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8558395"/>
              </p:ext>
            </p:extLst>
          </p:nvPr>
        </p:nvGraphicFramePr>
        <p:xfrm>
          <a:off x="998538" y="1285766"/>
          <a:ext cx="9144000" cy="580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7" name="Document" r:id="rId3" imgW="9144000" imgH="5803900" progId="Word.Document.12">
                  <p:embed/>
                </p:oleObj>
              </mc:Choice>
              <mc:Fallback>
                <p:oleObj name="Document" r:id="rId3" imgW="9144000" imgH="5803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8538" y="1285766"/>
                        <a:ext cx="9144000" cy="580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4659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34EA7C-C2BE-9E4C-AECD-213024DE6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422800"/>
              </p:ext>
            </p:extLst>
          </p:nvPr>
        </p:nvGraphicFramePr>
        <p:xfrm>
          <a:off x="1124462" y="2696754"/>
          <a:ext cx="66136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105">
                  <a:extLst>
                    <a:ext uri="{9D8B030D-6E8A-4147-A177-3AD203B41FA5}">
                      <a16:colId xmlns:a16="http://schemas.microsoft.com/office/drawing/2014/main" val="1190246639"/>
                    </a:ext>
                  </a:extLst>
                </a:gridCol>
                <a:gridCol w="5328507">
                  <a:extLst>
                    <a:ext uri="{9D8B030D-6E8A-4147-A177-3AD203B41FA5}">
                      <a16:colId xmlns:a16="http://schemas.microsoft.com/office/drawing/2014/main" val="2452212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3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事件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A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的发生概率</a:t>
                      </a:r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77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事件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A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的发生概率</a:t>
                      </a:r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01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事件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B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给定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A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的发生概率 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(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条件概率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)</a:t>
                      </a:r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74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事件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B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给定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A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的发生概率 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(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条件概率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)</a:t>
                      </a:r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793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9CEDD4-5A1E-8B46-AD2F-A7B1F806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贝叶斯统计方法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(Bayesian)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ACDA0-B6E2-0045-AE13-015929B4E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1238" y="402196"/>
            <a:ext cx="1930400" cy="2070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44709-1E28-6640-99BD-2FAB78D81D2F}"/>
              </a:ext>
            </a:extLst>
          </p:cNvPr>
          <p:cNvSpPr txBox="1"/>
          <p:nvPr/>
        </p:nvSpPr>
        <p:spPr>
          <a:xfrm>
            <a:off x="8981162" y="2467628"/>
            <a:ext cx="18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Thomas</a:t>
            </a:r>
            <a:r>
              <a:rPr lang="zh-CN" altLang="en-US" dirty="0"/>
              <a:t> </a:t>
            </a:r>
            <a:r>
              <a:rPr lang="en-US" altLang="zh-CN" dirty="0"/>
              <a:t>Bayes</a:t>
            </a:r>
          </a:p>
          <a:p>
            <a:pPr algn="ctr"/>
            <a:r>
              <a:rPr lang="en-US" altLang="zh-CN" dirty="0"/>
              <a:t>1701-</a:t>
            </a:r>
            <a:r>
              <a:rPr lang="en-US" altLang="zh-CN" dirty="0">
                <a:solidFill>
                  <a:srgbClr val="FF0000"/>
                </a:solidFill>
              </a:rPr>
              <a:t>1761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EE8D76-DBFB-BC44-A1AE-DE2A65ED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25" y="4809457"/>
            <a:ext cx="2872266" cy="1841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/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blipFill>
                <a:blip r:embed="rId4"/>
                <a:stretch>
                  <a:fillRect l="-1149" r="-191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/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blipFill>
                <a:blip r:embed="rId5"/>
                <a:stretch>
                  <a:fillRect l="-6818" r="-1363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/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blipFill>
                <a:blip r:embed="rId6"/>
                <a:stretch>
                  <a:fillRect l="-9091" t="-4762" r="-13636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/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blipFill>
                <a:blip r:embed="rId7"/>
                <a:stretch>
                  <a:fillRect l="-6452" r="-967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/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blipFill>
                <a:blip r:embed="rId8"/>
                <a:stretch>
                  <a:fillRect l="-4839" r="-967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102A531-C143-CF45-9F4D-8F5A158811EC}"/>
              </a:ext>
            </a:extLst>
          </p:cNvPr>
          <p:cNvSpPr/>
          <p:nvPr/>
        </p:nvSpPr>
        <p:spPr>
          <a:xfrm>
            <a:off x="5803561" y="4850199"/>
            <a:ext cx="62566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Bayes, Thomas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b="1" u="sng" dirty="0">
                <a:solidFill>
                  <a:srgbClr val="663366"/>
                </a:solidFill>
                <a:latin typeface="Arial" panose="020B0604020202020204" pitchFamily="34" charset="0"/>
              </a:rPr>
              <a:t>An Essay towards solving a Problem in the Doctrine of Chance. </a:t>
            </a:r>
            <a:b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  <a:t>By the late Rev. Mr. Bayes, communicated by Mr. Price, in a letter to John Canton, A. M. F. R. S.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Philosophical Transactions of the Royal Society of London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  <a:r>
              <a:rPr lang="en-US" altLang="zh-CN" sz="1400" u="sng" dirty="0">
                <a:solidFill>
                  <a:srgbClr val="FF0000"/>
                </a:solidFill>
                <a:latin typeface="Arial" panose="020B0604020202020204" pitchFamily="34" charset="0"/>
              </a:rPr>
              <a:t>1763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53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(0): 370–418.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545824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BD88-4DB8-C44A-A2D0-6492D95D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26B3-C496-1448-B680-160DEDB9C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假设乙型肝炎的发病率是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0.5%</a:t>
            </a: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现在测试试剂的</a:t>
            </a:r>
            <a:r>
              <a:rPr lang="en-US" altLang="zh-CN" sz="24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真阳性率，和</a:t>
            </a:r>
            <a:r>
              <a:rPr lang="en-US" altLang="zh-CN" sz="2400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的真阴性率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如果现在一个人，测试结果是阳性，那么其真实的乙型肝炎可能性是多少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/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𝑁𝑜</m:t>
                              </m:r>
                              <m:r>
                                <a:rPr lang="zh-CN" alt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𝑁𝑜</m:t>
                          </m:r>
                          <m:r>
                            <a:rPr lang="zh-CN" alt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𝑑𝑖𝑠𝑒𝑎𝑠𝑒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blipFill>
                <a:blip r:embed="rId2"/>
                <a:stretch>
                  <a:fillRect t="-2128" r="-239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/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0.99×0.005</m:t>
                          </m:r>
                        </m:num>
                        <m:den>
                          <m:r>
                            <a:rPr lang="en-US" altLang="zh-CN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0.99×0.005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+0.01×0.995</m:t>
                          </m:r>
                        </m:den>
                      </m:f>
                      <m:r>
                        <a:rPr lang="en-US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33.2%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blipFill>
                <a:blip r:embed="rId3"/>
                <a:stretch>
                  <a:fillRect l="-707" r="-1060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09A9994-460A-3E49-9E2E-A509B07DD043}"/>
              </a:ext>
            </a:extLst>
          </p:cNvPr>
          <p:cNvSpPr txBox="1"/>
          <p:nvPr/>
        </p:nvSpPr>
        <p:spPr>
          <a:xfrm>
            <a:off x="1062681" y="5869459"/>
            <a:ext cx="638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有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67%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的可能性，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TA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没有病！</a:t>
            </a:r>
            <a:endParaRPr lang="en-US" sz="2800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DEFE7F-4D71-A44E-B596-47EEB109B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851" y="4455292"/>
            <a:ext cx="2248247" cy="24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95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1930-45CC-BB43-BA2F-65B4D66C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5E8C3-057B-C14F-8BF3-2E1DCA29D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5230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有两枚硬币，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正常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(99%)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作弊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的硬币，两面是正面 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(1%)</a:t>
            </a:r>
          </a:p>
          <a:p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假设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现在连续看到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次正面，那么两种硬币的概率是多少？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/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=0.99×0.125=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.124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blipFill>
                <a:blip r:embed="rId2"/>
                <a:stretch>
                  <a:fillRect l="-773" r="-5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/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=0.01×1=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blipFill>
                <a:blip r:embed="rId3"/>
                <a:stretch>
                  <a:fillRect l="-865" r="-28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/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=0.925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blipFill>
                <a:blip r:embed="rId4"/>
                <a:stretch>
                  <a:fillRect l="-1858" t="-2381" r="-619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/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作弊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0.01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blipFill>
                <a:blip r:embed="rId5"/>
                <a:stretch>
                  <a:fillRect l="-1858" t="-2326" r="-619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630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8F49-C234-C048-A6BA-6E6A7771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Take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home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message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DE4D3-A817-DE41-A795-B4B37DF47F1C}"/>
              </a:ext>
            </a:extLst>
          </p:cNvPr>
          <p:cNvSpPr txBox="1"/>
          <p:nvPr/>
        </p:nvSpPr>
        <p:spPr>
          <a:xfrm>
            <a:off x="2229633" y="1565759"/>
            <a:ext cx="78433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y=[1,2,</a:t>
            </a:r>
            <a:r>
              <a:rPr lang="en-US" sz="28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4,10</a:t>
            </a:r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—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奇数个样本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=(1+2+3+4+10)/5=4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</a:p>
          <a:p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234EE-E275-364E-BF82-D10FAC3CA8CE}"/>
              </a:ext>
            </a:extLst>
          </p:cNvPr>
          <p:cNvSpPr txBox="1"/>
          <p:nvPr/>
        </p:nvSpPr>
        <p:spPr>
          <a:xfrm>
            <a:off x="2118986" y="3659689"/>
            <a:ext cx="70625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y=[1,</a:t>
            </a:r>
            <a:r>
              <a:rPr lang="en-US" sz="28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2,3</a:t>
            </a:r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—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偶数偶数个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=(1+2+3+6)/4=3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altLang="zh-CN" sz="28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en-US" altLang="zh-CN" sz="28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]/2=2.5</a:t>
            </a:r>
          </a:p>
          <a:p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22119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D7B0D-E367-6E4D-8F49-2B7E687B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单样本均值统计检查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E20ABC3-0997-7F4C-A94F-C2F0458DC4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458359"/>
              </p:ext>
            </p:extLst>
          </p:nvPr>
        </p:nvGraphicFramePr>
        <p:xfrm>
          <a:off x="1524000" y="1952580"/>
          <a:ext cx="9144000" cy="325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73" name="Document" r:id="rId3" imgW="9144000" imgH="3251200" progId="Word.Document.12">
                  <p:embed/>
                </p:oleObj>
              </mc:Choice>
              <mc:Fallback>
                <p:oleObj name="Document" r:id="rId3" imgW="9144000" imgH="3251200" progId="Word.Documen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8735390-13C1-664D-AA83-C66B460D4D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1952580"/>
                        <a:ext cx="9144000" cy="325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329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C5BB-CB57-8443-9207-7CB00DB2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神农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59A1-838F-6E48-9E3E-0AE27531E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神农尝百草：是神话，也是人类与食物的共进化的寓言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3A18B-3167-BC46-8827-6DDD4CCE3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51" y="2235548"/>
            <a:ext cx="4972050" cy="233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3FA09E-24AC-8041-B6A5-234BA3590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23" y="2569674"/>
            <a:ext cx="4033380" cy="403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73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B46C-A391-AC46-BD0B-E1B342BE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本草纲目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36793-1019-9C40-A4A0-D00BBA38F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5334"/>
          </a:xfrm>
        </p:spPr>
        <p:txBody>
          <a:bodyPr/>
          <a:lstStyle/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本草纲目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的分类系统（比林奈的分类系统早）：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16部的名称和顺序为：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水部、火部、土部、金玉部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属于无机物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]、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草部、谷部、菜部、果部、木部、服器部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植物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]、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虫部、鳞部、介部、禽部、兽部和人部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动物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]。</a:t>
            </a:r>
            <a:r>
              <a:rPr lang="en-US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584D4-2AA7-9D40-951E-153986F8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230" y="3898988"/>
            <a:ext cx="2277601" cy="2658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1F3A3-620E-9D46-84C3-3208BAFA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20" y="3933173"/>
            <a:ext cx="2202493" cy="2658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43420-3990-6B4C-A798-D30D8D0A2C47}"/>
              </a:ext>
            </a:extLst>
          </p:cNvPr>
          <p:cNvSpPr txBox="1"/>
          <p:nvPr/>
        </p:nvSpPr>
        <p:spPr>
          <a:xfrm>
            <a:off x="9068844" y="5899758"/>
            <a:ext cx="1653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李时珍</a:t>
            </a:r>
            <a:endParaRPr lang="en-US" altLang="zh-CN" dirty="0"/>
          </a:p>
          <a:p>
            <a:r>
              <a:rPr lang="en-US" altLang="zh-CN" dirty="0"/>
              <a:t>1518-1593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1369E-44A1-9C4E-9A90-F35F8810576D}"/>
              </a:ext>
            </a:extLst>
          </p:cNvPr>
          <p:cNvSpPr txBox="1"/>
          <p:nvPr/>
        </p:nvSpPr>
        <p:spPr>
          <a:xfrm>
            <a:off x="3384128" y="5688904"/>
            <a:ext cx="1653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卡尔</a:t>
            </a:r>
            <a:r>
              <a:rPr lang="en-US" altLang="zh-CN" dirty="0"/>
              <a:t>·</a:t>
            </a:r>
            <a:r>
              <a:rPr lang="zh-CN" altLang="en-US" dirty="0"/>
              <a:t>冯</a:t>
            </a:r>
            <a:r>
              <a:rPr lang="en-US" altLang="zh-CN" dirty="0"/>
              <a:t>·</a:t>
            </a:r>
            <a:r>
              <a:rPr lang="zh-CN" altLang="en-US" dirty="0"/>
              <a:t>林奈</a:t>
            </a:r>
            <a:endParaRPr lang="en-US" altLang="zh-CN" dirty="0"/>
          </a:p>
          <a:p>
            <a:r>
              <a:rPr lang="zh-CN" altLang="en-US" dirty="0"/>
              <a:t>“双名法”</a:t>
            </a:r>
            <a:endParaRPr lang="en-US" altLang="zh-CN" dirty="0"/>
          </a:p>
          <a:p>
            <a:r>
              <a:rPr lang="en-US" altLang="zh-CN" dirty="0"/>
              <a:t>1707-1787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950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FAEC-28BD-2F47-A5D8-CB80D157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最早的药物试验巴比伦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44297-6D54-0F43-B867-B0DEC2511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巴比伦尼布甲尼撒二世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[Nebuchadnezzar II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605/604~562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BCE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]: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试验分两组：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一组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吃素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，另一组吃宫廷“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御膳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”。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天后，前者更好。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类似古代中国的焚香沐浴 “戒斋三天”。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23ACA-E116-1147-8C1B-D19B31F97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630" y="2261122"/>
            <a:ext cx="2235200" cy="226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E167DA-8D97-4642-AC10-4EBFCA1A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861" y="4560170"/>
            <a:ext cx="3024864" cy="19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8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3624</TotalTime>
  <Words>2862</Words>
  <Application>Microsoft Macintosh PowerPoint</Application>
  <PresentationFormat>Widescreen</PresentationFormat>
  <Paragraphs>417</Paragraphs>
  <Slides>67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Kaiti SC</vt:lpstr>
      <vt:lpstr>Arial</vt:lpstr>
      <vt:lpstr>Calibri</vt:lpstr>
      <vt:lpstr>Calibri Light</vt:lpstr>
      <vt:lpstr>Cambria Math</vt:lpstr>
      <vt:lpstr>Office Theme</vt:lpstr>
      <vt:lpstr>Document</vt:lpstr>
      <vt:lpstr>生物统计基础</vt:lpstr>
      <vt:lpstr>课程目的</vt:lpstr>
      <vt:lpstr>试验设计</vt:lpstr>
      <vt:lpstr>药物的博弈</vt:lpstr>
      <vt:lpstr>给事件一个概率</vt:lpstr>
      <vt:lpstr>频率学派vs贝叶斯学派</vt:lpstr>
      <vt:lpstr>神农</vt:lpstr>
      <vt:lpstr>本草纲目</vt:lpstr>
      <vt:lpstr>最早的药物试验巴比伦</vt:lpstr>
      <vt:lpstr>James Lind (1716-1794)</vt:lpstr>
      <vt:lpstr>统计方法</vt:lpstr>
      <vt:lpstr>药物随机试验设计（RCT)</vt:lpstr>
      <vt:lpstr>知情同意书 [consent form]</vt:lpstr>
      <vt:lpstr>立法</vt:lpstr>
      <vt:lpstr>加“1”游戏</vt:lpstr>
      <vt:lpstr>加“1”游戏</vt:lpstr>
      <vt:lpstr>加“2”游戏</vt:lpstr>
      <vt:lpstr>加“3”游戏</vt:lpstr>
      <vt:lpstr>姚明有多特殊?</vt:lpstr>
      <vt:lpstr>中国</vt:lpstr>
      <vt:lpstr>荷兰</vt:lpstr>
      <vt:lpstr>肾癌调查</vt:lpstr>
      <vt:lpstr>A面</vt:lpstr>
      <vt:lpstr>B面</vt:lpstr>
      <vt:lpstr>肾癌调查：小样本导致的极端观察</vt:lpstr>
      <vt:lpstr>PowerPoint Presentation</vt:lpstr>
      <vt:lpstr>PowerPoint Presentation</vt:lpstr>
      <vt:lpstr>数据类型：离散vs连续</vt:lpstr>
      <vt:lpstr>人口数据</vt:lpstr>
      <vt:lpstr>人口年龄结构</vt:lpstr>
      <vt:lpstr>PowerPoint Presentation</vt:lpstr>
      <vt:lpstr>数据描述</vt:lpstr>
      <vt:lpstr>均值与中位数</vt:lpstr>
      <vt:lpstr>PowerPoint Presentation</vt:lpstr>
      <vt:lpstr>群体，样本</vt:lpstr>
      <vt:lpstr>样本大小</vt:lpstr>
      <vt:lpstr>抛硬币</vt:lpstr>
      <vt:lpstr>国内例子</vt:lpstr>
      <vt:lpstr>Boxplot</vt:lpstr>
      <vt:lpstr>常见概率分布</vt:lpstr>
      <vt:lpstr>正态分布/高斯分布</vt:lpstr>
      <vt:lpstr>正态分布</vt:lpstr>
      <vt:lpstr>身高是比较典型的正态分布</vt:lpstr>
      <vt:lpstr>z</vt:lpstr>
      <vt:lpstr>寂寞沙洲冷</vt:lpstr>
      <vt:lpstr>找朋友</vt:lpstr>
      <vt:lpstr>从群体中抽样</vt:lpstr>
      <vt:lpstr>从1000个样本中抽取100个，连续200次</vt:lpstr>
      <vt:lpstr>t分布、学生氏t分布</vt:lpstr>
      <vt:lpstr>Gosset, Guinness, Student</vt:lpstr>
      <vt:lpstr>常见分布的关系图 Leemis, 1986, Am Statist, 40:143-6</vt:lpstr>
      <vt:lpstr>伯努利分布</vt:lpstr>
      <vt:lpstr>二项分布</vt:lpstr>
      <vt:lpstr>卡方分布</vt:lpstr>
      <vt:lpstr>F分布</vt:lpstr>
      <vt:lpstr>P-value</vt:lpstr>
      <vt:lpstr>简单回归分析 (simple linear regression)</vt:lpstr>
      <vt:lpstr>多元线性回归(multiple Linear regression)</vt:lpstr>
      <vt:lpstr>二项分布型数据的分析</vt:lpstr>
      <vt:lpstr>Odds于odds ratio</vt:lpstr>
      <vt:lpstr>Logistic回归</vt:lpstr>
      <vt:lpstr>MLE for logistic regression</vt:lpstr>
      <vt:lpstr>贝叶斯统计方法 (Bayesian)</vt:lpstr>
      <vt:lpstr>实例</vt:lpstr>
      <vt:lpstr>硬币实例</vt:lpstr>
      <vt:lpstr>Take home message</vt:lpstr>
      <vt:lpstr>单样本均值统计检查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生物统计基础</dc:title>
  <dc:creator>Guobo Chen</dc:creator>
  <cp:lastModifiedBy>Guobo Chen</cp:lastModifiedBy>
  <cp:revision>242</cp:revision>
  <dcterms:created xsi:type="dcterms:W3CDTF">2019-10-22T10:15:58Z</dcterms:created>
  <dcterms:modified xsi:type="dcterms:W3CDTF">2019-11-19T23:31:35Z</dcterms:modified>
</cp:coreProperties>
</file>